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2" d="100"/>
          <a:sy n="122" d="100"/>
        </p:scale>
        <p:origin x="45" y="-4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6c27e86be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6c27e86be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7596af326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7596af326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6c27e86be2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6c27e86be2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6c2737aac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6c2737aa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6c27e86be2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6c27e86be2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c27e86be2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c27e86be2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6c27e86be2_1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6c27e86be2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7596af3265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7596af3265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596af3265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596af3265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Calibri"/>
              <a:buNone/>
              <a:defRPr sz="2400">
                <a:latin typeface="Calibri"/>
                <a:ea typeface="Calibri"/>
                <a:cs typeface="Calibri"/>
                <a:sym typeface="Calibri"/>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0" name="Google Shape;20;p4"/>
          <p:cNvSpPr txBox="1">
            <a:spLocks noGrp="1"/>
          </p:cNvSpPr>
          <p:nvPr>
            <p:ph type="body" idx="1"/>
          </p:nvPr>
        </p:nvSpPr>
        <p:spPr>
          <a:xfrm>
            <a:off x="311700" y="815050"/>
            <a:ext cx="8520600" cy="39936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6" name="Google Shape;3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0" name="Google Shape;4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7F7F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666666"/>
              </a:buClr>
              <a:buSzPts val="2400"/>
              <a:buFont typeface="Calibri"/>
              <a:buNone/>
              <a:defRPr sz="2400">
                <a:solidFill>
                  <a:srgbClr val="666666"/>
                </a:solidFill>
                <a:latin typeface="Calibri"/>
                <a:ea typeface="Calibri"/>
                <a:cs typeface="Calibri"/>
                <a:sym typeface="Calibri"/>
              </a:defRPr>
            </a:lvl1pPr>
            <a:lvl2pPr lvl="1">
              <a:spcBef>
                <a:spcPts val="0"/>
              </a:spcBef>
              <a:spcAft>
                <a:spcPts val="0"/>
              </a:spcAft>
              <a:buClr>
                <a:srgbClr val="666666"/>
              </a:buClr>
              <a:buSzPts val="2800"/>
              <a:buNone/>
              <a:defRPr sz="2800">
                <a:solidFill>
                  <a:srgbClr val="666666"/>
                </a:solidFill>
              </a:defRPr>
            </a:lvl2pPr>
            <a:lvl3pPr lvl="2">
              <a:spcBef>
                <a:spcPts val="0"/>
              </a:spcBef>
              <a:spcAft>
                <a:spcPts val="0"/>
              </a:spcAft>
              <a:buClr>
                <a:srgbClr val="666666"/>
              </a:buClr>
              <a:buSzPts val="2800"/>
              <a:buNone/>
              <a:defRPr sz="2800">
                <a:solidFill>
                  <a:srgbClr val="666666"/>
                </a:solidFill>
              </a:defRPr>
            </a:lvl3pPr>
            <a:lvl4pPr lvl="3">
              <a:spcBef>
                <a:spcPts val="0"/>
              </a:spcBef>
              <a:spcAft>
                <a:spcPts val="0"/>
              </a:spcAft>
              <a:buClr>
                <a:srgbClr val="666666"/>
              </a:buClr>
              <a:buSzPts val="2800"/>
              <a:buNone/>
              <a:defRPr sz="2800">
                <a:solidFill>
                  <a:srgbClr val="666666"/>
                </a:solidFill>
              </a:defRPr>
            </a:lvl4pPr>
            <a:lvl5pPr lvl="4">
              <a:spcBef>
                <a:spcPts val="0"/>
              </a:spcBef>
              <a:spcAft>
                <a:spcPts val="0"/>
              </a:spcAft>
              <a:buClr>
                <a:srgbClr val="666666"/>
              </a:buClr>
              <a:buSzPts val="2800"/>
              <a:buNone/>
              <a:defRPr sz="2800">
                <a:solidFill>
                  <a:srgbClr val="666666"/>
                </a:solidFill>
              </a:defRPr>
            </a:lvl5pPr>
            <a:lvl6pPr lvl="5">
              <a:spcBef>
                <a:spcPts val="0"/>
              </a:spcBef>
              <a:spcAft>
                <a:spcPts val="0"/>
              </a:spcAft>
              <a:buClr>
                <a:srgbClr val="666666"/>
              </a:buClr>
              <a:buSzPts val="2800"/>
              <a:buNone/>
              <a:defRPr sz="2800">
                <a:solidFill>
                  <a:srgbClr val="666666"/>
                </a:solidFill>
              </a:defRPr>
            </a:lvl6pPr>
            <a:lvl7pPr lvl="6">
              <a:spcBef>
                <a:spcPts val="0"/>
              </a:spcBef>
              <a:spcAft>
                <a:spcPts val="0"/>
              </a:spcAft>
              <a:buClr>
                <a:srgbClr val="666666"/>
              </a:buClr>
              <a:buSzPts val="2800"/>
              <a:buNone/>
              <a:defRPr sz="2800">
                <a:solidFill>
                  <a:srgbClr val="666666"/>
                </a:solidFill>
              </a:defRPr>
            </a:lvl7pPr>
            <a:lvl8pPr lvl="7">
              <a:spcBef>
                <a:spcPts val="0"/>
              </a:spcBef>
              <a:spcAft>
                <a:spcPts val="0"/>
              </a:spcAft>
              <a:buClr>
                <a:srgbClr val="666666"/>
              </a:buClr>
              <a:buSzPts val="2800"/>
              <a:buNone/>
              <a:defRPr sz="2800">
                <a:solidFill>
                  <a:srgbClr val="666666"/>
                </a:solidFill>
              </a:defRPr>
            </a:lvl8pPr>
            <a:lvl9pPr lvl="8">
              <a:spcBef>
                <a:spcPts val="0"/>
              </a:spcBef>
              <a:spcAft>
                <a:spcPts val="0"/>
              </a:spcAft>
              <a:buClr>
                <a:srgbClr val="666666"/>
              </a:buClr>
              <a:buSzPts val="2800"/>
              <a:buNone/>
              <a:defRPr sz="2800">
                <a:solidFill>
                  <a:srgbClr val="666666"/>
                </a:solidFill>
              </a:defRPr>
            </a:lvl9pPr>
          </a:lstStyle>
          <a:p>
            <a:endParaRPr/>
          </a:p>
        </p:txBody>
      </p:sp>
      <p:sp>
        <p:nvSpPr>
          <p:cNvPr id="7" name="Google Shape;7;p1"/>
          <p:cNvSpPr txBox="1">
            <a:spLocks noGrp="1"/>
          </p:cNvSpPr>
          <p:nvPr>
            <p:ph type="body" idx="1"/>
          </p:nvPr>
        </p:nvSpPr>
        <p:spPr>
          <a:xfrm>
            <a:off x="311700" y="815050"/>
            <a:ext cx="8520600" cy="39936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1pPr>
            <a:lvl2pPr marL="914400" lvl="1"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2pPr>
            <a:lvl3pPr marL="1371600" lvl="2"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3pPr>
            <a:lvl4pPr marL="1828800" lvl="3"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4pPr>
            <a:lvl5pPr marL="2286000" lvl="4"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5pPr>
            <a:lvl6pPr marL="2743200" lvl="5"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6pPr>
            <a:lvl7pPr marL="3200400" lvl="6"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7pPr>
            <a:lvl8pPr marL="3657600" lvl="7"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8pPr>
            <a:lvl9pPr marL="4114800" lvl="8" indent="-317500">
              <a:lnSpc>
                <a:spcPct val="115000"/>
              </a:lnSpc>
              <a:spcBef>
                <a:spcPts val="1600"/>
              </a:spcBef>
              <a:spcAft>
                <a:spcPts val="1600"/>
              </a:spcAft>
              <a:buClr>
                <a:schemeClr val="dk2"/>
              </a:buClr>
              <a:buSzPts val="1400"/>
              <a:buFont typeface="Calibri"/>
              <a:buChar char="■"/>
              <a:defRPr>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3">
            <a:alphaModFix/>
          </a:blip>
          <a:stretch>
            <a:fillRect/>
          </a:stretch>
        </p:blipFill>
        <p:spPr>
          <a:xfrm>
            <a:off x="92000" y="4695698"/>
            <a:ext cx="2099075" cy="393245"/>
          </a:xfrm>
          <a:prstGeom prst="rect">
            <a:avLst/>
          </a:prstGeom>
          <a:noFill/>
          <a:ln>
            <a:noFill/>
          </a:ln>
        </p:spPr>
      </p:pic>
      <p:pic>
        <p:nvPicPr>
          <p:cNvPr id="10" name="Google Shape;10;p1"/>
          <p:cNvPicPr preferRelativeResize="0"/>
          <p:nvPr/>
        </p:nvPicPr>
        <p:blipFill>
          <a:blip r:embed="rId14">
            <a:alphaModFix/>
          </a:blip>
          <a:stretch>
            <a:fillRect/>
          </a:stretch>
        </p:blipFill>
        <p:spPr>
          <a:xfrm>
            <a:off x="6073650" y="4724948"/>
            <a:ext cx="2847126" cy="33475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hyperlink" Target="https://mortalityminder.idea.rpi.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hyperlink" Target="https://mortalityminder.idea.rpi.edu/" TargetMode="External"/><Relationship Id="rId7" Type="http://schemas.openxmlformats.org/officeDocument/2006/relationships/hyperlink" Target="mailto:bennek@rpi.edu"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mailto:erickj4@rpi.edu" TargetMode="External"/><Relationship Id="rId5" Type="http://schemas.openxmlformats.org/officeDocument/2006/relationships/hyperlink" Target="https://github.com/TheRensselaerIDEA/MortalityMinder" TargetMode="External"/><Relationship Id="rId4" Type="http://schemas.openxmlformats.org/officeDocument/2006/relationships/hyperlink" Target="https://olyerickson.shinyapps.io/MortalityMinder/" TargetMode="External"/><Relationship Id="rId9"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body" idx="1"/>
          </p:nvPr>
        </p:nvSpPr>
        <p:spPr>
          <a:xfrm>
            <a:off x="311700" y="631275"/>
            <a:ext cx="5621400" cy="3917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dirty="0">
                <a:solidFill>
                  <a:srgbClr val="666666"/>
                </a:solidFill>
                <a:latin typeface="Calibri"/>
                <a:ea typeface="Calibri"/>
                <a:cs typeface="Calibri"/>
                <a:sym typeface="Calibri"/>
              </a:rPr>
              <a:t>Open source web application</a:t>
            </a:r>
            <a:r>
              <a:rPr lang="en" dirty="0">
                <a:solidFill>
                  <a:srgbClr val="666666"/>
                </a:solidFill>
              </a:rPr>
              <a:t> </a:t>
            </a:r>
            <a:r>
              <a:rPr lang="en" dirty="0">
                <a:solidFill>
                  <a:srgbClr val="666666"/>
                </a:solidFill>
                <a:latin typeface="Calibri"/>
                <a:ea typeface="Calibri"/>
                <a:cs typeface="Calibri"/>
                <a:sym typeface="Calibri"/>
              </a:rPr>
              <a:t>enabl</a:t>
            </a:r>
            <a:r>
              <a:rPr lang="en" dirty="0">
                <a:solidFill>
                  <a:srgbClr val="666666"/>
                </a:solidFill>
              </a:rPr>
              <a:t>ing</a:t>
            </a:r>
            <a:r>
              <a:rPr lang="en" dirty="0">
                <a:solidFill>
                  <a:srgbClr val="666666"/>
                </a:solidFill>
                <a:latin typeface="Calibri"/>
                <a:ea typeface="Calibri"/>
                <a:cs typeface="Calibri"/>
                <a:sym typeface="Calibri"/>
              </a:rPr>
              <a:t> healthcare researchers, providers, payers, and policy makers</a:t>
            </a:r>
            <a:r>
              <a:rPr lang="en" dirty="0">
                <a:solidFill>
                  <a:srgbClr val="666666"/>
                </a:solidFill>
              </a:rPr>
              <a:t> </a:t>
            </a:r>
            <a:r>
              <a:rPr lang="en" dirty="0">
                <a:solidFill>
                  <a:srgbClr val="666666"/>
                </a:solidFill>
                <a:latin typeface="Calibri"/>
                <a:ea typeface="Calibri"/>
                <a:cs typeface="Calibri"/>
                <a:sym typeface="Calibri"/>
              </a:rPr>
              <a:t>to gain actionable insights into how and why mortality rates are rising in the United States (US)</a:t>
            </a:r>
            <a:br>
              <a:rPr lang="en" dirty="0">
                <a:solidFill>
                  <a:srgbClr val="666666"/>
                </a:solidFill>
                <a:latin typeface="Calibri"/>
                <a:ea typeface="Calibri"/>
                <a:cs typeface="Calibri"/>
                <a:sym typeface="Calibri"/>
              </a:rPr>
            </a:br>
            <a:endParaRPr dirty="0">
              <a:solidFill>
                <a:srgbClr val="666666"/>
              </a:solidFill>
              <a:latin typeface="Calibri"/>
              <a:ea typeface="Calibri"/>
              <a:cs typeface="Calibri"/>
              <a:sym typeface="Calibri"/>
            </a:endParaRPr>
          </a:p>
          <a:p>
            <a:pPr marL="457200" lvl="0" indent="-317500" algn="l" rtl="0">
              <a:lnSpc>
                <a:spcPct val="100000"/>
              </a:lnSpc>
              <a:spcBef>
                <a:spcPts val="0"/>
              </a:spcBef>
              <a:spcAft>
                <a:spcPts val="0"/>
              </a:spcAft>
              <a:buClr>
                <a:srgbClr val="666666"/>
              </a:buClr>
              <a:buSzPts val="1400"/>
              <a:buFont typeface="Calibri"/>
              <a:buChar char="●"/>
            </a:pPr>
            <a:r>
              <a:rPr lang="en" sz="1400" dirty="0">
                <a:solidFill>
                  <a:srgbClr val="666666"/>
                </a:solidFill>
                <a:latin typeface="Calibri"/>
                <a:ea typeface="Calibri"/>
                <a:cs typeface="Calibri"/>
                <a:sym typeface="Calibri"/>
              </a:rPr>
              <a:t>Explores mortality trends for </a:t>
            </a:r>
            <a:r>
              <a:rPr lang="en-US" sz="1400" dirty="0">
                <a:solidFill>
                  <a:srgbClr val="666666"/>
                </a:solidFill>
                <a:latin typeface="Calibri"/>
                <a:ea typeface="Calibri"/>
                <a:cs typeface="Calibri"/>
                <a:sym typeface="Calibri"/>
              </a:rPr>
              <a:t>midlife</a:t>
            </a:r>
            <a:r>
              <a:rPr lang="en" sz="1400" dirty="0">
                <a:solidFill>
                  <a:srgbClr val="666666"/>
                </a:solidFill>
                <a:latin typeface="Calibri"/>
                <a:ea typeface="Calibri"/>
                <a:cs typeface="Calibri"/>
                <a:sym typeface="Calibri"/>
              </a:rPr>
              <a:t> adults ages 25-64 across the United States from 2000 to 2017. </a:t>
            </a:r>
            <a:br>
              <a:rPr lang="en" sz="1400" dirty="0">
                <a:solidFill>
                  <a:srgbClr val="666666"/>
                </a:solidFill>
                <a:latin typeface="Calibri"/>
                <a:ea typeface="Calibri"/>
                <a:cs typeface="Calibri"/>
                <a:sym typeface="Calibri"/>
              </a:rPr>
            </a:br>
            <a:endParaRPr sz="1400" dirty="0">
              <a:solidFill>
                <a:srgbClr val="666666"/>
              </a:solidFill>
              <a:latin typeface="Calibri"/>
              <a:ea typeface="Calibri"/>
              <a:cs typeface="Calibri"/>
              <a:sym typeface="Calibri"/>
            </a:endParaRPr>
          </a:p>
          <a:p>
            <a:pPr marL="457200" lvl="0" indent="-317500" algn="l" rtl="0">
              <a:lnSpc>
                <a:spcPct val="100000"/>
              </a:lnSpc>
              <a:spcBef>
                <a:spcPts val="0"/>
              </a:spcBef>
              <a:spcAft>
                <a:spcPts val="0"/>
              </a:spcAft>
              <a:buClr>
                <a:srgbClr val="666666"/>
              </a:buClr>
              <a:buSzPts val="1400"/>
              <a:buFont typeface="Calibri"/>
              <a:buChar char="●"/>
            </a:pPr>
            <a:r>
              <a:rPr lang="en" sz="1400" dirty="0">
                <a:solidFill>
                  <a:srgbClr val="666666"/>
                </a:solidFill>
              </a:rPr>
              <a:t>Identifies </a:t>
            </a:r>
            <a:r>
              <a:rPr lang="en" sz="1400" dirty="0">
                <a:solidFill>
                  <a:srgbClr val="666666"/>
                </a:solidFill>
                <a:latin typeface="Calibri"/>
                <a:ea typeface="Calibri"/>
                <a:cs typeface="Calibri"/>
                <a:sym typeface="Calibri"/>
              </a:rPr>
              <a:t>social</a:t>
            </a:r>
            <a:r>
              <a:rPr lang="en" sz="1400" dirty="0">
                <a:solidFill>
                  <a:srgbClr val="666666"/>
                </a:solidFill>
              </a:rPr>
              <a:t> and</a:t>
            </a:r>
            <a:r>
              <a:rPr lang="en" sz="1400" dirty="0">
                <a:solidFill>
                  <a:srgbClr val="666666"/>
                </a:solidFill>
                <a:latin typeface="Calibri"/>
                <a:ea typeface="Calibri"/>
                <a:cs typeface="Calibri"/>
                <a:sym typeface="Calibri"/>
              </a:rPr>
              <a:t> economic </a:t>
            </a:r>
            <a:r>
              <a:rPr lang="en" sz="1400" dirty="0">
                <a:solidFill>
                  <a:srgbClr val="666666"/>
                </a:solidFill>
              </a:rPr>
              <a:t>factors associated with increased mortality trends at the </a:t>
            </a:r>
            <a:r>
              <a:rPr lang="en" sz="1400" dirty="0">
                <a:solidFill>
                  <a:srgbClr val="666666"/>
                </a:solidFill>
                <a:latin typeface="Calibri"/>
                <a:ea typeface="Calibri"/>
                <a:cs typeface="Calibri"/>
                <a:sym typeface="Calibri"/>
              </a:rPr>
              <a:t>county-level for US and individual states.</a:t>
            </a:r>
            <a:br>
              <a:rPr lang="en" sz="1400" dirty="0">
                <a:solidFill>
                  <a:srgbClr val="666666"/>
                </a:solidFill>
                <a:latin typeface="Calibri"/>
                <a:ea typeface="Calibri"/>
                <a:cs typeface="Calibri"/>
                <a:sym typeface="Calibri"/>
              </a:rPr>
            </a:br>
            <a:endParaRPr sz="1400" dirty="0">
              <a:solidFill>
                <a:srgbClr val="666666"/>
              </a:solidFill>
            </a:endParaRPr>
          </a:p>
          <a:p>
            <a:pPr marL="457200" lvl="0" indent="-317500" algn="l" rtl="0">
              <a:lnSpc>
                <a:spcPct val="100000"/>
              </a:lnSpc>
              <a:spcBef>
                <a:spcPts val="0"/>
              </a:spcBef>
              <a:spcAft>
                <a:spcPts val="0"/>
              </a:spcAft>
              <a:buClr>
                <a:srgbClr val="666666"/>
              </a:buClr>
              <a:buSzPts val="1400"/>
              <a:buFont typeface="Calibri"/>
              <a:buChar char="●"/>
            </a:pPr>
            <a:r>
              <a:rPr lang="en" sz="1400" dirty="0">
                <a:solidFill>
                  <a:srgbClr val="666666"/>
                </a:solidFill>
              </a:rPr>
              <a:t>Visualizations demonstrate determinants and their impact on mortality trends.</a:t>
            </a:r>
            <a:endParaRPr sz="1400" dirty="0">
              <a:solidFill>
                <a:srgbClr val="666666"/>
              </a:solidFill>
              <a:latin typeface="Calibri"/>
              <a:ea typeface="Calibri"/>
              <a:cs typeface="Calibri"/>
              <a:sym typeface="Calibri"/>
            </a:endParaRPr>
          </a:p>
        </p:txBody>
      </p:sp>
      <p:sp>
        <p:nvSpPr>
          <p:cNvPr id="57" name="Google Shape;57;p13"/>
          <p:cNvSpPr txBox="1"/>
          <p:nvPr/>
        </p:nvSpPr>
        <p:spPr>
          <a:xfrm>
            <a:off x="4896875" y="4548675"/>
            <a:ext cx="4044900" cy="5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
          </a:p>
        </p:txBody>
      </p:sp>
      <p:pic>
        <p:nvPicPr>
          <p:cNvPr id="58" name="Google Shape;58;p13"/>
          <p:cNvPicPr preferRelativeResize="0"/>
          <p:nvPr/>
        </p:nvPicPr>
        <p:blipFill rotWithShape="1">
          <a:blip r:embed="rId3">
            <a:alphaModFix/>
          </a:blip>
          <a:srcRect l="4827" t="3034" r="7237" b="3015"/>
          <a:stretch/>
        </p:blipFill>
        <p:spPr>
          <a:xfrm>
            <a:off x="5988060" y="751925"/>
            <a:ext cx="2796575" cy="3739725"/>
          </a:xfrm>
          <a:prstGeom prst="rect">
            <a:avLst/>
          </a:prstGeom>
          <a:noFill/>
          <a:ln>
            <a:noFill/>
          </a:ln>
        </p:spPr>
      </p:pic>
      <p:sp>
        <p:nvSpPr>
          <p:cNvPr id="59" name="Google Shape;59;p13"/>
          <p:cNvSpPr txBox="1"/>
          <p:nvPr/>
        </p:nvSpPr>
        <p:spPr>
          <a:xfrm>
            <a:off x="5955150" y="71075"/>
            <a:ext cx="3123000" cy="5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chemeClr val="hlink"/>
                </a:solidFill>
                <a:hlinkClick r:id="rId4"/>
              </a:rPr>
              <a:t>M</a:t>
            </a:r>
            <a:r>
              <a:rPr lang="en" sz="1800" u="sng">
                <a:solidFill>
                  <a:schemeClr val="hlink"/>
                </a:solidFill>
                <a:hlinkClick r:id="rId4"/>
              </a:rPr>
              <a:t>ortalityMinder.idea.rpi.edu</a:t>
            </a:r>
            <a:endParaRPr sz="1800"/>
          </a:p>
        </p:txBody>
      </p:sp>
      <p:pic>
        <p:nvPicPr>
          <p:cNvPr id="60" name="Google Shape;60;p13"/>
          <p:cNvPicPr preferRelativeResize="0"/>
          <p:nvPr/>
        </p:nvPicPr>
        <p:blipFill>
          <a:blip r:embed="rId5">
            <a:alphaModFix/>
          </a:blip>
          <a:stretch>
            <a:fillRect/>
          </a:stretch>
        </p:blipFill>
        <p:spPr>
          <a:xfrm>
            <a:off x="179068" y="99075"/>
            <a:ext cx="4526899" cy="532200"/>
          </a:xfrm>
          <a:prstGeom prst="rect">
            <a:avLst/>
          </a:prstGeom>
          <a:noFill/>
          <a:ln>
            <a:noFill/>
          </a:ln>
        </p:spPr>
      </p:pic>
      <p:sp>
        <p:nvSpPr>
          <p:cNvPr id="61" name="Google Shape;61;p13"/>
          <p:cNvSpPr/>
          <p:nvPr/>
        </p:nvSpPr>
        <p:spPr>
          <a:xfrm>
            <a:off x="5897525" y="4649200"/>
            <a:ext cx="3061800" cy="448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Further Information</a:t>
            </a:r>
            <a:endParaRPr/>
          </a:p>
        </p:txBody>
      </p:sp>
      <p:sp>
        <p:nvSpPr>
          <p:cNvPr id="140" name="Google Shape;140;p22"/>
          <p:cNvSpPr txBox="1">
            <a:spLocks noGrp="1"/>
          </p:cNvSpPr>
          <p:nvPr>
            <p:ph type="body" idx="1"/>
          </p:nvPr>
        </p:nvSpPr>
        <p:spPr>
          <a:xfrm>
            <a:off x="311700" y="708575"/>
            <a:ext cx="5667900" cy="2141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dirty="0"/>
              <a:t>MortalityMinder public deployments:</a:t>
            </a:r>
            <a:endParaRPr sz="1400" dirty="0"/>
          </a:p>
          <a:p>
            <a:pPr marL="914400" lvl="1" indent="-317500" algn="l" rtl="0">
              <a:spcBef>
                <a:spcPts val="0"/>
              </a:spcBef>
              <a:spcAft>
                <a:spcPts val="0"/>
              </a:spcAft>
              <a:buSzPts val="1400"/>
              <a:buChar char="○"/>
            </a:pPr>
            <a:r>
              <a:rPr lang="en" u="sng" dirty="0">
                <a:solidFill>
                  <a:schemeClr val="hlink"/>
                </a:solidFill>
                <a:hlinkClick r:id="rId3"/>
              </a:rPr>
              <a:t>https://mortalityminder.idea.rpi.edu/</a:t>
            </a:r>
            <a:endParaRPr dirty="0"/>
          </a:p>
          <a:p>
            <a:pPr marL="914400" lvl="1" indent="-317500" algn="l" rtl="0">
              <a:spcBef>
                <a:spcPts val="0"/>
              </a:spcBef>
              <a:spcAft>
                <a:spcPts val="0"/>
              </a:spcAft>
              <a:buSzPts val="1400"/>
              <a:buChar char="○"/>
            </a:pPr>
            <a:r>
              <a:rPr lang="en" u="sng" dirty="0">
                <a:solidFill>
                  <a:schemeClr val="hlink"/>
                </a:solidFill>
                <a:hlinkClick r:id="rId4"/>
              </a:rPr>
              <a:t>https://olyerickson.shinyapps.io/MortalityMinder/</a:t>
            </a:r>
            <a:endParaRPr dirty="0"/>
          </a:p>
          <a:p>
            <a:pPr marL="457200" lvl="0" indent="-317500" algn="l" rtl="0">
              <a:spcBef>
                <a:spcPts val="0"/>
              </a:spcBef>
              <a:spcAft>
                <a:spcPts val="0"/>
              </a:spcAft>
              <a:buSzPts val="1400"/>
              <a:buChar char="●"/>
            </a:pPr>
            <a:r>
              <a:rPr lang="en" sz="1400" dirty="0"/>
              <a:t>Link to video</a:t>
            </a:r>
            <a:endParaRPr sz="1400" dirty="0"/>
          </a:p>
          <a:p>
            <a:pPr marL="914400" lvl="1" indent="-317500" algn="l" rtl="0">
              <a:spcBef>
                <a:spcPts val="0"/>
              </a:spcBef>
              <a:spcAft>
                <a:spcPts val="0"/>
              </a:spcAft>
              <a:buSzPts val="1400"/>
              <a:buChar char="○"/>
            </a:pPr>
            <a:endParaRPr dirty="0"/>
          </a:p>
          <a:p>
            <a:pPr marL="457200" lvl="0" indent="-317500" algn="l" rtl="0">
              <a:spcBef>
                <a:spcPts val="0"/>
              </a:spcBef>
              <a:spcAft>
                <a:spcPts val="0"/>
              </a:spcAft>
              <a:buSzPts val="1400"/>
              <a:buChar char="●"/>
            </a:pPr>
            <a:r>
              <a:rPr lang="en" sz="1400" dirty="0"/>
              <a:t>MortalityMinder OpenSource GitHub: </a:t>
            </a:r>
            <a:endParaRPr sz="1400" dirty="0"/>
          </a:p>
          <a:p>
            <a:pPr marL="914400" lvl="1" indent="-317500" algn="l" rtl="0">
              <a:spcBef>
                <a:spcPts val="0"/>
              </a:spcBef>
              <a:spcAft>
                <a:spcPts val="0"/>
              </a:spcAft>
              <a:buSzPts val="1400"/>
              <a:buChar char="○"/>
            </a:pPr>
            <a:r>
              <a:rPr lang="en" u="sng" dirty="0">
                <a:solidFill>
                  <a:schemeClr val="hlink"/>
                </a:solidFill>
                <a:hlinkClick r:id="rId5"/>
              </a:rPr>
              <a:t>https://github.com/TheRensselaerIDEA/MortalityMinder</a:t>
            </a:r>
            <a:endParaRPr dirty="0"/>
          </a:p>
          <a:p>
            <a:pPr marL="914400" lvl="1" indent="-317500" algn="l" rtl="0">
              <a:spcBef>
                <a:spcPts val="0"/>
              </a:spcBef>
              <a:spcAft>
                <a:spcPts val="0"/>
              </a:spcAft>
              <a:buSzPts val="1400"/>
              <a:buChar char="○"/>
            </a:pPr>
            <a:r>
              <a:rPr lang="en" sz="1400" dirty="0"/>
              <a:t>Full documentation provided on GitH</a:t>
            </a:r>
            <a:r>
              <a:rPr lang="en" dirty="0"/>
              <a:t>ub </a:t>
            </a:r>
            <a:r>
              <a:rPr lang="en" sz="1400" dirty="0"/>
              <a:t>Wiki</a:t>
            </a:r>
            <a:endParaRPr sz="1400" dirty="0"/>
          </a:p>
          <a:p>
            <a:pPr marL="457200" lvl="0" indent="0" algn="l" rtl="0">
              <a:spcBef>
                <a:spcPts val="1600"/>
              </a:spcBef>
              <a:spcAft>
                <a:spcPts val="1600"/>
              </a:spcAft>
              <a:buNone/>
            </a:pPr>
            <a:endParaRPr dirty="0"/>
          </a:p>
        </p:txBody>
      </p:sp>
      <p:sp>
        <p:nvSpPr>
          <p:cNvPr id="141" name="Google Shape;141;p22"/>
          <p:cNvSpPr txBox="1"/>
          <p:nvPr/>
        </p:nvSpPr>
        <p:spPr>
          <a:xfrm>
            <a:off x="311700" y="2728747"/>
            <a:ext cx="6339000" cy="179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Calibri"/>
                <a:ea typeface="Calibri"/>
                <a:cs typeface="Calibri"/>
                <a:sym typeface="Calibri"/>
              </a:rPr>
              <a:t>MortalityMinder was created by undergraduate  and graduate students in the Health Analytics Challenge Lab at Rensselaer Polytechnic Institute with support from the </a:t>
            </a:r>
            <a:r>
              <a:rPr lang="en" b="1" dirty="0">
                <a:latin typeface="Calibri"/>
                <a:ea typeface="Calibri"/>
                <a:cs typeface="Calibri"/>
                <a:sym typeface="Calibri"/>
              </a:rPr>
              <a:t>United Health Foundation</a:t>
            </a:r>
            <a:r>
              <a:rPr lang="en" dirty="0">
                <a:latin typeface="Calibri"/>
                <a:ea typeface="Calibri"/>
                <a:cs typeface="Calibri"/>
                <a:sym typeface="Calibri"/>
              </a:rPr>
              <a:t> and the </a:t>
            </a:r>
            <a:r>
              <a:rPr lang="en" b="1" dirty="0">
                <a:latin typeface="Calibri"/>
                <a:ea typeface="Calibri"/>
                <a:cs typeface="Calibri"/>
                <a:sym typeface="Calibri"/>
              </a:rPr>
              <a:t>Rensselaer Institute for Data Exploration and Applications.</a:t>
            </a:r>
            <a:r>
              <a:rPr lang="en" dirty="0">
                <a:latin typeface="Calibri"/>
                <a:ea typeface="Calibri"/>
                <a:cs typeface="Calibri"/>
                <a:sym typeface="Calibri"/>
              </a:rPr>
              <a:t> MortalityMinder was directed by Kristin P. Bennett and John S. Erickson.  Many thanks  to the MortalityMinder Advisory Board: Ms. Anne Yau, United Health Foundation; Dr. Dan Fabius, Continuum Health; Ms. Melissa Kamal, New York State Department of Health; and Dr. Tom White, Capital District Physicians' Health Plan (CDPHP). Refer questions to: </a:t>
            </a:r>
            <a:r>
              <a:rPr lang="en" u="sng" dirty="0">
                <a:solidFill>
                  <a:schemeClr val="hlink"/>
                </a:solidFill>
                <a:latin typeface="Calibri"/>
                <a:ea typeface="Calibri"/>
                <a:cs typeface="Calibri"/>
                <a:sym typeface="Calibri"/>
                <a:hlinkClick r:id="rId6"/>
              </a:rPr>
              <a:t>erickj4@rpi.edu</a:t>
            </a:r>
            <a:r>
              <a:rPr lang="en" dirty="0">
                <a:latin typeface="Calibri"/>
                <a:ea typeface="Calibri"/>
                <a:cs typeface="Calibri"/>
                <a:sym typeface="Calibri"/>
              </a:rPr>
              <a:t>  or </a:t>
            </a:r>
            <a:r>
              <a:rPr lang="en" u="sng" dirty="0">
                <a:solidFill>
                  <a:schemeClr val="hlink"/>
                </a:solidFill>
                <a:latin typeface="Calibri"/>
                <a:ea typeface="Calibri"/>
                <a:cs typeface="Calibri"/>
                <a:sym typeface="Calibri"/>
                <a:hlinkClick r:id="rId7"/>
              </a:rPr>
              <a:t>bennek@rpi.edu</a:t>
            </a:r>
            <a:endParaRPr dirty="0">
              <a:latin typeface="Calibri"/>
              <a:ea typeface="Calibri"/>
              <a:cs typeface="Calibri"/>
              <a:sym typeface="Calibri"/>
            </a:endParaRPr>
          </a:p>
        </p:txBody>
      </p:sp>
      <p:pic>
        <p:nvPicPr>
          <p:cNvPr id="142" name="Google Shape;142;p22"/>
          <p:cNvPicPr preferRelativeResize="0"/>
          <p:nvPr/>
        </p:nvPicPr>
        <p:blipFill rotWithShape="1">
          <a:blip r:embed="rId8">
            <a:alphaModFix/>
          </a:blip>
          <a:srcRect t="27898" b="28701"/>
          <a:stretch/>
        </p:blipFill>
        <p:spPr>
          <a:xfrm>
            <a:off x="5327975" y="1025874"/>
            <a:ext cx="3625625" cy="1180124"/>
          </a:xfrm>
          <a:prstGeom prst="rect">
            <a:avLst/>
          </a:prstGeom>
          <a:noFill/>
          <a:ln>
            <a:noFill/>
          </a:ln>
        </p:spPr>
      </p:pic>
      <p:pic>
        <p:nvPicPr>
          <p:cNvPr id="143" name="Google Shape;143;p22"/>
          <p:cNvPicPr preferRelativeResize="0"/>
          <p:nvPr/>
        </p:nvPicPr>
        <p:blipFill rotWithShape="1">
          <a:blip r:embed="rId9">
            <a:alphaModFix/>
          </a:blip>
          <a:srcRect l="28853" t="12157" r="9521"/>
          <a:stretch/>
        </p:blipFill>
        <p:spPr>
          <a:xfrm>
            <a:off x="6739600" y="2355429"/>
            <a:ext cx="2202631" cy="23546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4"/>
          <p:cNvPicPr preferRelativeResize="0"/>
          <p:nvPr/>
        </p:nvPicPr>
        <p:blipFill>
          <a:blip r:embed="rId3">
            <a:alphaModFix/>
          </a:blip>
          <a:stretch>
            <a:fillRect/>
          </a:stretch>
        </p:blipFill>
        <p:spPr>
          <a:xfrm>
            <a:off x="415625" y="997925"/>
            <a:ext cx="6145243" cy="3840777"/>
          </a:xfrm>
          <a:prstGeom prst="rect">
            <a:avLst/>
          </a:prstGeom>
          <a:noFill/>
          <a:ln w="9525" cap="flat" cmpd="sng">
            <a:solidFill>
              <a:schemeClr val="dk2"/>
            </a:solidFill>
            <a:prstDash val="solid"/>
            <a:round/>
            <a:headEnd type="none" w="sm" len="sm"/>
            <a:tailEnd type="none" w="sm" len="sm"/>
          </a:ln>
        </p:spPr>
      </p:pic>
      <p:sp>
        <p:nvSpPr>
          <p:cNvPr id="67" name="Google Shape;67;p14"/>
          <p:cNvSpPr txBox="1">
            <a:spLocks noGrp="1"/>
          </p:cNvSpPr>
          <p:nvPr>
            <p:ph type="title"/>
          </p:nvPr>
        </p:nvSpPr>
        <p:spPr>
          <a:xfrm>
            <a:off x="311700" y="140225"/>
            <a:ext cx="8406900" cy="8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National View</a:t>
            </a:r>
            <a:r>
              <a:rPr lang="en"/>
              <a:t> reveals national and </a:t>
            </a:r>
            <a:br>
              <a:rPr lang="en"/>
            </a:br>
            <a:r>
              <a:rPr lang="en"/>
              <a:t>state mortality trends through time</a:t>
            </a:r>
            <a:endParaRPr/>
          </a:p>
        </p:txBody>
      </p:sp>
      <p:sp>
        <p:nvSpPr>
          <p:cNvPr id="68" name="Google Shape;68;p14"/>
          <p:cNvSpPr/>
          <p:nvPr/>
        </p:nvSpPr>
        <p:spPr>
          <a:xfrm>
            <a:off x="6878700" y="386625"/>
            <a:ext cx="1839900" cy="697200"/>
          </a:xfrm>
          <a:prstGeom prst="wedgeRectCallout">
            <a:avLst>
              <a:gd name="adj1" fmla="val -116543"/>
              <a:gd name="adj2" fmla="val 42760"/>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User selects </a:t>
            </a:r>
            <a:r>
              <a:rPr lang="en" b="1" dirty="0">
                <a:latin typeface="Calibri"/>
                <a:ea typeface="Calibri"/>
                <a:cs typeface="Calibri"/>
                <a:sym typeface="Calibri"/>
              </a:rPr>
              <a:t>Cause of Death</a:t>
            </a:r>
            <a:r>
              <a:rPr lang="en" dirty="0">
                <a:latin typeface="Calibri"/>
                <a:ea typeface="Calibri"/>
                <a:cs typeface="Calibri"/>
                <a:sym typeface="Calibri"/>
              </a:rPr>
              <a:t> and </a:t>
            </a:r>
            <a:r>
              <a:rPr lang="en" b="1" dirty="0">
                <a:latin typeface="Calibri"/>
                <a:ea typeface="Calibri"/>
                <a:cs typeface="Calibri"/>
                <a:sym typeface="Calibri"/>
              </a:rPr>
              <a:t>State</a:t>
            </a:r>
            <a:r>
              <a:rPr lang="en" dirty="0">
                <a:latin typeface="Calibri"/>
                <a:ea typeface="Calibri"/>
                <a:cs typeface="Calibri"/>
                <a:sym typeface="Calibri"/>
              </a:rPr>
              <a:t> or United States.</a:t>
            </a:r>
            <a:endParaRPr dirty="0">
              <a:latin typeface="Calibri"/>
              <a:ea typeface="Calibri"/>
              <a:cs typeface="Calibri"/>
              <a:sym typeface="Calibri"/>
            </a:endParaRPr>
          </a:p>
        </p:txBody>
      </p:sp>
      <p:sp>
        <p:nvSpPr>
          <p:cNvPr id="69" name="Google Shape;69;p14"/>
          <p:cNvSpPr/>
          <p:nvPr/>
        </p:nvSpPr>
        <p:spPr>
          <a:xfrm>
            <a:off x="6878700" y="1699900"/>
            <a:ext cx="1839900" cy="1074600"/>
          </a:xfrm>
          <a:prstGeom prst="wedgeRectCallout">
            <a:avLst>
              <a:gd name="adj1" fmla="val -94240"/>
              <a:gd name="adj2" fmla="val -6110"/>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b="1" dirty="0">
                <a:latin typeface="Calibri"/>
                <a:ea typeface="Calibri"/>
                <a:cs typeface="Calibri"/>
                <a:sym typeface="Calibri"/>
              </a:rPr>
              <a:t>Rate Graph</a:t>
            </a:r>
            <a:r>
              <a:rPr lang="en" dirty="0">
                <a:latin typeface="Calibri"/>
                <a:ea typeface="Calibri"/>
                <a:cs typeface="Calibri"/>
                <a:sym typeface="Calibri"/>
              </a:rPr>
              <a:t> reveals change in state and national </a:t>
            </a:r>
            <a:r>
              <a:rPr lang="en-US" dirty="0">
                <a:latin typeface="Calibri"/>
                <a:ea typeface="Calibri"/>
                <a:cs typeface="Calibri"/>
                <a:sym typeface="Calibri"/>
              </a:rPr>
              <a:t>midlife</a:t>
            </a:r>
            <a:r>
              <a:rPr lang="en" dirty="0">
                <a:latin typeface="Calibri"/>
                <a:ea typeface="Calibri"/>
                <a:cs typeface="Calibri"/>
                <a:sym typeface="Calibri"/>
              </a:rPr>
              <a:t> mortality rates from 2000-2017.</a:t>
            </a:r>
            <a:endParaRPr dirty="0">
              <a:latin typeface="Calibri"/>
              <a:ea typeface="Calibri"/>
              <a:cs typeface="Calibri"/>
              <a:sym typeface="Calibri"/>
            </a:endParaRPr>
          </a:p>
        </p:txBody>
      </p:sp>
      <p:sp>
        <p:nvSpPr>
          <p:cNvPr id="70" name="Google Shape;70;p14"/>
          <p:cNvSpPr/>
          <p:nvPr/>
        </p:nvSpPr>
        <p:spPr>
          <a:xfrm>
            <a:off x="2603775" y="4182999"/>
            <a:ext cx="3421887" cy="600015"/>
          </a:xfrm>
          <a:prstGeom prst="wedgeRectCallout">
            <a:avLst>
              <a:gd name="adj1" fmla="val -22004"/>
              <a:gd name="adj2" fmla="val -246592"/>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US map of county-level </a:t>
            </a:r>
            <a:r>
              <a:rPr lang="en-US" dirty="0">
                <a:latin typeface="Calibri"/>
                <a:ea typeface="Calibri"/>
                <a:cs typeface="Calibri"/>
                <a:sym typeface="Calibri"/>
              </a:rPr>
              <a:t>midlife</a:t>
            </a:r>
            <a:r>
              <a:rPr lang="en" dirty="0">
                <a:latin typeface="Calibri"/>
                <a:ea typeface="Calibri"/>
                <a:cs typeface="Calibri"/>
                <a:sym typeface="Calibri"/>
              </a:rPr>
              <a:t> mortalities exhibits regional differences in mortality.</a:t>
            </a:r>
            <a:endParaRPr dirty="0">
              <a:latin typeface="Calibri"/>
              <a:ea typeface="Calibri"/>
              <a:cs typeface="Calibri"/>
              <a:sym typeface="Calibri"/>
            </a:endParaRPr>
          </a:p>
        </p:txBody>
      </p:sp>
      <p:sp>
        <p:nvSpPr>
          <p:cNvPr id="71" name="Google Shape;71;p14"/>
          <p:cNvSpPr/>
          <p:nvPr/>
        </p:nvSpPr>
        <p:spPr>
          <a:xfrm>
            <a:off x="6644825" y="3415500"/>
            <a:ext cx="2280900" cy="883500"/>
          </a:xfrm>
          <a:prstGeom prst="wedgeRectCallout">
            <a:avLst>
              <a:gd name="adj1" fmla="val -57973"/>
              <a:gd name="adj2" fmla="val -119660"/>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Users can get more details </a:t>
            </a:r>
            <a:br>
              <a:rPr lang="en" dirty="0">
                <a:latin typeface="Calibri"/>
                <a:ea typeface="Calibri"/>
                <a:cs typeface="Calibri"/>
                <a:sym typeface="Calibri"/>
              </a:rPr>
            </a:br>
            <a:r>
              <a:rPr lang="en" dirty="0">
                <a:latin typeface="Calibri"/>
                <a:ea typeface="Calibri"/>
                <a:cs typeface="Calibri"/>
                <a:sym typeface="Calibri"/>
              </a:rPr>
              <a:t>at the state and factor levels</a:t>
            </a:r>
            <a:br>
              <a:rPr lang="en" dirty="0">
                <a:latin typeface="Calibri"/>
                <a:ea typeface="Calibri"/>
                <a:cs typeface="Calibri"/>
                <a:sym typeface="Calibri"/>
              </a:rPr>
            </a:br>
            <a:r>
              <a:rPr lang="en" dirty="0">
                <a:latin typeface="Calibri"/>
                <a:ea typeface="Calibri"/>
                <a:cs typeface="Calibri"/>
                <a:sym typeface="Calibri"/>
              </a:rPr>
              <a:t>by clicking </a:t>
            </a:r>
            <a:r>
              <a:rPr lang="en" b="1" dirty="0">
                <a:latin typeface="Calibri"/>
                <a:ea typeface="Calibri"/>
                <a:cs typeface="Calibri"/>
                <a:sym typeface="Calibri"/>
              </a:rPr>
              <a:t>&lt;&lt;</a:t>
            </a:r>
            <a:r>
              <a:rPr lang="en" dirty="0">
                <a:latin typeface="Calibri"/>
                <a:ea typeface="Calibri"/>
                <a:cs typeface="Calibri"/>
                <a:sym typeface="Calibri"/>
              </a:rPr>
              <a:t> or </a:t>
            </a:r>
            <a:r>
              <a:rPr lang="en" b="1" dirty="0">
                <a:latin typeface="Calibri"/>
                <a:ea typeface="Calibri"/>
                <a:cs typeface="Calibri"/>
                <a:sym typeface="Calibri"/>
              </a:rPr>
              <a:t>&gt;&gt;.</a:t>
            </a:r>
            <a:endParaRPr b="1" dirty="0">
              <a:latin typeface="Calibri"/>
              <a:ea typeface="Calibri"/>
              <a:cs typeface="Calibri"/>
              <a:sym typeface="Calibri"/>
            </a:endParaRPr>
          </a:p>
        </p:txBody>
      </p:sp>
      <p:sp>
        <p:nvSpPr>
          <p:cNvPr id="72" name="Google Shape;72;p14"/>
          <p:cNvSpPr/>
          <p:nvPr/>
        </p:nvSpPr>
        <p:spPr>
          <a:xfrm>
            <a:off x="636250" y="3363475"/>
            <a:ext cx="1320000" cy="1289700"/>
          </a:xfrm>
          <a:prstGeom prst="wedgeRectCallout">
            <a:avLst>
              <a:gd name="adj1" fmla="val 66356"/>
              <a:gd name="adj2" fmla="val -827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Data for age-specific mortalities are from CDC WONDER.</a:t>
            </a:r>
            <a:endParaRPr dirty="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311700" y="380879"/>
            <a:ext cx="40443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Mortality Rate Data from Wonder.CDC.org  from 2000-2017 </a:t>
            </a:r>
            <a:endParaRPr sz="1800"/>
          </a:p>
        </p:txBody>
      </p:sp>
      <p:sp>
        <p:nvSpPr>
          <p:cNvPr id="78" name="Google Shape;78;p15"/>
          <p:cNvSpPr txBox="1">
            <a:spLocks noGrp="1"/>
          </p:cNvSpPr>
          <p:nvPr>
            <p:ph type="body" idx="1"/>
          </p:nvPr>
        </p:nvSpPr>
        <p:spPr>
          <a:xfrm>
            <a:off x="311700" y="1138679"/>
            <a:ext cx="4044300" cy="32019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400" dirty="0"/>
              <a:t>Selected  crude </a:t>
            </a:r>
            <a:r>
              <a:rPr lang="en-US" sz="1400" dirty="0"/>
              <a:t>midlife</a:t>
            </a:r>
            <a:r>
              <a:rPr lang="en" sz="1400" dirty="0"/>
              <a:t> detailed mortality rates of adult ages 25-64  because it demonstrate actual premature mortalities rates experienced by Americans. </a:t>
            </a:r>
            <a:endParaRPr sz="1400" dirty="0"/>
          </a:p>
          <a:p>
            <a:pPr marL="457200" lvl="0" indent="-317500" algn="l" rtl="0">
              <a:spcBef>
                <a:spcPts val="0"/>
              </a:spcBef>
              <a:spcAft>
                <a:spcPts val="0"/>
              </a:spcAft>
              <a:buSzPts val="1400"/>
              <a:buChar char="●"/>
            </a:pPr>
            <a:r>
              <a:rPr lang="en" sz="1400" dirty="0"/>
              <a:t>Calculated mortality rates in three year chunks from CDC Wonder Detail to reveal trends and avoid data suppression. Suppressed data is imputed for visualizations.</a:t>
            </a:r>
            <a:endParaRPr sz="1400" dirty="0"/>
          </a:p>
          <a:p>
            <a:pPr marL="457200" lvl="0" indent="-317500" algn="l" rtl="0">
              <a:spcBef>
                <a:spcPts val="0"/>
              </a:spcBef>
              <a:spcAft>
                <a:spcPts val="0"/>
              </a:spcAft>
              <a:buSzPts val="1400"/>
              <a:buChar char="●"/>
            </a:pPr>
            <a:r>
              <a:rPr lang="en" sz="1400" dirty="0"/>
              <a:t>Used national, state and county rates for major causes:  </a:t>
            </a:r>
            <a:r>
              <a:rPr lang="en" sz="1400" i="1" dirty="0"/>
              <a:t>All Cause, Cancer Deaths, Cardiovascular  Deaths, Cancer Deaths, Deaths of Despair (suicide and self harm).</a:t>
            </a:r>
            <a:endParaRPr sz="1400" i="1" dirty="0"/>
          </a:p>
          <a:p>
            <a:pPr marL="457200" lvl="0" indent="0" algn="l" rtl="0">
              <a:spcBef>
                <a:spcPts val="1600"/>
              </a:spcBef>
              <a:spcAft>
                <a:spcPts val="1600"/>
              </a:spcAft>
              <a:buNone/>
            </a:pPr>
            <a:endParaRPr sz="1400" dirty="0"/>
          </a:p>
        </p:txBody>
      </p:sp>
      <p:sp>
        <p:nvSpPr>
          <p:cNvPr id="79" name="Google Shape;79;p15"/>
          <p:cNvSpPr txBox="1">
            <a:spLocks noGrp="1"/>
          </p:cNvSpPr>
          <p:nvPr>
            <p:ph type="title"/>
          </p:nvPr>
        </p:nvSpPr>
        <p:spPr>
          <a:xfrm>
            <a:off x="4655100" y="380879"/>
            <a:ext cx="42732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800"/>
              <a:t>County-level Social and Economic Factors </a:t>
            </a:r>
            <a:endParaRPr sz="1800"/>
          </a:p>
          <a:p>
            <a:pPr marL="0" lvl="0" indent="0" algn="l" rtl="0">
              <a:spcBef>
                <a:spcPts val="0"/>
              </a:spcBef>
              <a:spcAft>
                <a:spcPts val="0"/>
              </a:spcAft>
              <a:buNone/>
            </a:pPr>
            <a:r>
              <a:rPr lang="en" sz="1800"/>
              <a:t>From CountyHealthRankings.org</a:t>
            </a:r>
            <a:endParaRPr sz="1800"/>
          </a:p>
        </p:txBody>
      </p:sp>
      <p:sp>
        <p:nvSpPr>
          <p:cNvPr id="80" name="Google Shape;80;p15"/>
          <p:cNvSpPr txBox="1">
            <a:spLocks noGrp="1"/>
          </p:cNvSpPr>
          <p:nvPr>
            <p:ph type="body" idx="1"/>
          </p:nvPr>
        </p:nvSpPr>
        <p:spPr>
          <a:xfrm>
            <a:off x="4636775" y="1138675"/>
            <a:ext cx="4044300" cy="3104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Gathered factors  from over 20 primary sources gathered from CountyHealthRankings.org, maintained by Robert Woods Johnson Foundation.</a:t>
            </a:r>
            <a:endParaRPr sz="1400"/>
          </a:p>
          <a:p>
            <a:pPr marL="457200" lvl="0" indent="-317500" algn="l" rtl="0">
              <a:spcBef>
                <a:spcPts val="0"/>
              </a:spcBef>
              <a:spcAft>
                <a:spcPts val="0"/>
              </a:spcAft>
              <a:buSzPts val="1400"/>
              <a:buChar char="●"/>
            </a:pPr>
            <a:r>
              <a:rPr lang="en" sz="1400"/>
              <a:t>Started with 150 Factors addressing health behaviors, clinical care, education, employment, social supports, community safety and physical environments. </a:t>
            </a:r>
            <a:endParaRPr sz="1400"/>
          </a:p>
          <a:p>
            <a:pPr marL="457200" lvl="0" indent="-317500" algn="l" rtl="0">
              <a:spcBef>
                <a:spcPts val="0"/>
              </a:spcBef>
              <a:spcAft>
                <a:spcPts val="0"/>
              </a:spcAft>
              <a:buSzPts val="1400"/>
              <a:buChar char="●"/>
            </a:pPr>
            <a:r>
              <a:rPr lang="en" sz="1400"/>
              <a:t>Curated factors  and limited to those correlating with at least one cause of death at  national level.</a:t>
            </a:r>
            <a:endParaRPr sz="1400"/>
          </a:p>
          <a:p>
            <a:pPr marL="457200" lvl="0" indent="-317500" algn="l" rtl="0">
              <a:spcBef>
                <a:spcPts val="0"/>
              </a:spcBef>
              <a:spcAft>
                <a:spcPts val="0"/>
              </a:spcAft>
              <a:buSzPts val="1400"/>
              <a:buChar char="●"/>
            </a:pPr>
            <a:r>
              <a:rPr lang="en" sz="1400"/>
              <a:t>Descriptions linked to primary sources.</a:t>
            </a:r>
            <a:endParaRPr sz="1400"/>
          </a:p>
        </p:txBody>
      </p:sp>
      <p:sp>
        <p:nvSpPr>
          <p:cNvPr id="81" name="Google Shape;81;p15"/>
          <p:cNvSpPr txBox="1"/>
          <p:nvPr/>
        </p:nvSpPr>
        <p:spPr>
          <a:xfrm>
            <a:off x="794875" y="4111975"/>
            <a:ext cx="7859100" cy="62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b="1">
                <a:solidFill>
                  <a:schemeClr val="dk2"/>
                </a:solidFill>
              </a:rPr>
              <a:t>Open source MortalityMinder easily expands to other age-adjusted, age-specific, and group-specific mortality rates, other death causes, and other features. </a:t>
            </a:r>
            <a:r>
              <a:rPr lang="en">
                <a:solidFill>
                  <a:schemeClr val="dk2"/>
                </a:solidFill>
              </a:rPr>
              <a:t> </a:t>
            </a:r>
            <a:endParaRPr/>
          </a:p>
        </p:txBody>
      </p:sp>
      <p:sp>
        <p:nvSpPr>
          <p:cNvPr id="82" name="Google Shape;82;p15"/>
          <p:cNvSpPr txBox="1">
            <a:spLocks noGrp="1"/>
          </p:cNvSpPr>
          <p:nvPr>
            <p:ph type="title"/>
          </p:nvPr>
        </p:nvSpPr>
        <p:spPr>
          <a:xfrm>
            <a:off x="311700" y="110425"/>
            <a:ext cx="8406900" cy="4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Data Sources and Preparation</a:t>
            </a:r>
            <a:r>
              <a:rPr lang="en"/>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311700" y="140225"/>
            <a:ext cx="8520600" cy="46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State View:</a:t>
            </a:r>
            <a:r>
              <a:rPr lang="en"/>
              <a:t> Summarizes within state mortality disparities</a:t>
            </a:r>
            <a:endParaRPr/>
          </a:p>
        </p:txBody>
      </p:sp>
      <p:pic>
        <p:nvPicPr>
          <p:cNvPr id="88" name="Google Shape;88;p16"/>
          <p:cNvPicPr preferRelativeResize="0"/>
          <p:nvPr/>
        </p:nvPicPr>
        <p:blipFill rotWithShape="1">
          <a:blip r:embed="rId3">
            <a:alphaModFix/>
          </a:blip>
          <a:srcRect/>
          <a:stretch/>
        </p:blipFill>
        <p:spPr>
          <a:xfrm>
            <a:off x="399450" y="712925"/>
            <a:ext cx="6871651" cy="4294773"/>
          </a:xfrm>
          <a:prstGeom prst="rect">
            <a:avLst/>
          </a:prstGeom>
          <a:noFill/>
          <a:ln w="9525" cap="flat" cmpd="sng">
            <a:solidFill>
              <a:schemeClr val="dk2"/>
            </a:solidFill>
            <a:prstDash val="solid"/>
            <a:round/>
            <a:headEnd type="none" w="sm" len="sm"/>
            <a:tailEnd type="none" w="sm" len="sm"/>
          </a:ln>
        </p:spPr>
      </p:pic>
      <p:sp>
        <p:nvSpPr>
          <p:cNvPr id="89" name="Google Shape;89;p16"/>
          <p:cNvSpPr/>
          <p:nvPr/>
        </p:nvSpPr>
        <p:spPr>
          <a:xfrm>
            <a:off x="4806462" y="1248674"/>
            <a:ext cx="3415323" cy="584033"/>
          </a:xfrm>
          <a:prstGeom prst="wedgeRectCallout">
            <a:avLst>
              <a:gd name="adj1" fmla="val -53347"/>
              <a:gd name="adj2" fmla="val 399"/>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latin typeface="Calibri"/>
                <a:ea typeface="Calibri"/>
                <a:cs typeface="Calibri"/>
                <a:sym typeface="Calibri"/>
              </a:rPr>
              <a:t>User selects time period shown in the </a:t>
            </a:r>
            <a:r>
              <a:rPr lang="en" b="1" dirty="0">
                <a:solidFill>
                  <a:schemeClr val="bg1"/>
                </a:solidFill>
                <a:latin typeface="Calibri"/>
                <a:ea typeface="Calibri"/>
                <a:cs typeface="Calibri"/>
                <a:sym typeface="Calibri"/>
              </a:rPr>
              <a:t>Mortality Rate Map.</a:t>
            </a:r>
            <a:endParaRPr b="1" dirty="0">
              <a:solidFill>
                <a:schemeClr val="bg1"/>
              </a:solidFill>
              <a:latin typeface="Calibri"/>
              <a:ea typeface="Calibri"/>
              <a:cs typeface="Calibri"/>
              <a:sym typeface="Calibri"/>
            </a:endParaRPr>
          </a:p>
        </p:txBody>
      </p:sp>
      <p:sp>
        <p:nvSpPr>
          <p:cNvPr id="90" name="Google Shape;90;p16"/>
          <p:cNvSpPr/>
          <p:nvPr/>
        </p:nvSpPr>
        <p:spPr bwMode="auto">
          <a:xfrm>
            <a:off x="222475" y="1082600"/>
            <a:ext cx="1936500" cy="1723500"/>
          </a:xfrm>
          <a:prstGeom prst="wedgeRectCallout">
            <a:avLst>
              <a:gd name="adj1" fmla="val 8503"/>
              <a:gd name="adj2" fmla="val 68896"/>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County </a:t>
            </a:r>
            <a:r>
              <a:rPr lang="en" b="1" dirty="0">
                <a:latin typeface="Calibri"/>
                <a:ea typeface="Calibri"/>
                <a:cs typeface="Calibri"/>
                <a:sym typeface="Calibri"/>
              </a:rPr>
              <a:t>Risk Clusters</a:t>
            </a:r>
            <a:r>
              <a:rPr lang="en" dirty="0">
                <a:latin typeface="Calibri"/>
                <a:ea typeface="Calibri"/>
                <a:cs typeface="Calibri"/>
                <a:sym typeface="Calibri"/>
              </a:rPr>
              <a:t> are found by K-Means clustering algorithm and shown in map to reveal regional disparities. Means provide cluster summaries. </a:t>
            </a:r>
            <a:endParaRPr dirty="0">
              <a:latin typeface="Calibri"/>
              <a:ea typeface="Calibri"/>
              <a:cs typeface="Calibri"/>
              <a:sym typeface="Calibri"/>
            </a:endParaRPr>
          </a:p>
        </p:txBody>
      </p:sp>
      <p:sp>
        <p:nvSpPr>
          <p:cNvPr id="91" name="Google Shape;91;p16"/>
          <p:cNvSpPr/>
          <p:nvPr/>
        </p:nvSpPr>
        <p:spPr>
          <a:xfrm>
            <a:off x="5623170" y="2187375"/>
            <a:ext cx="2512646" cy="1766700"/>
          </a:xfrm>
          <a:prstGeom prst="wedgeRectCallout">
            <a:avLst>
              <a:gd name="adj1" fmla="val -82214"/>
              <a:gd name="adj2" fmla="val 38354"/>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bg1"/>
                </a:solidFill>
                <a:latin typeface="Calibri"/>
                <a:ea typeface="Calibri"/>
                <a:cs typeface="Calibri"/>
                <a:sym typeface="Calibri"/>
              </a:rPr>
              <a:t>Trend Graph</a:t>
            </a:r>
            <a:r>
              <a:rPr lang="en" dirty="0">
                <a:solidFill>
                  <a:schemeClr val="bg1"/>
                </a:solidFill>
                <a:latin typeface="Calibri"/>
                <a:ea typeface="Calibri"/>
                <a:cs typeface="Calibri"/>
                <a:sym typeface="Calibri"/>
              </a:rPr>
              <a:t> highlights regional disparities through time by showing population-weighted mean rates for each risk group.  National average through time is shown in blue.</a:t>
            </a:r>
            <a:endParaRPr dirty="0">
              <a:solidFill>
                <a:schemeClr val="bg1"/>
              </a:solidFill>
              <a:latin typeface="Calibri"/>
              <a:ea typeface="Calibri"/>
              <a:cs typeface="Calibri"/>
              <a:sym typeface="Calibri"/>
            </a:endParaRPr>
          </a:p>
        </p:txBody>
      </p:sp>
      <p:sp>
        <p:nvSpPr>
          <p:cNvPr id="92" name="Google Shape;92;p16"/>
          <p:cNvSpPr/>
          <p:nvPr/>
        </p:nvSpPr>
        <p:spPr>
          <a:xfrm>
            <a:off x="5396650" y="4242175"/>
            <a:ext cx="3378000" cy="802200"/>
          </a:xfrm>
          <a:prstGeom prst="wedgeRectCallout">
            <a:avLst>
              <a:gd name="adj1" fmla="val 61"/>
              <a:gd name="adj2" fmla="val 49971"/>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For effective visualization, suppressed mortality rates are imputed. Analysis uses only actual data.</a:t>
            </a:r>
            <a:endParaRPr dirty="0">
              <a:latin typeface="Calibri"/>
              <a:ea typeface="Calibri"/>
              <a:cs typeface="Calibri"/>
              <a:sym typeface="Calibri"/>
            </a:endParaRPr>
          </a:p>
        </p:txBody>
      </p:sp>
      <p:sp>
        <p:nvSpPr>
          <p:cNvPr id="93" name="Google Shape;93;p16"/>
          <p:cNvSpPr/>
          <p:nvPr/>
        </p:nvSpPr>
        <p:spPr>
          <a:xfrm>
            <a:off x="155675" y="4656400"/>
            <a:ext cx="4309800" cy="351300"/>
          </a:xfrm>
          <a:prstGeom prst="wedgeRectCallout">
            <a:avLst>
              <a:gd name="adj1" fmla="val -14939"/>
              <a:gd name="adj2" fmla="val -98975"/>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a:t>User can select specific county to its data on graph </a:t>
            </a:r>
            <a:endParaRPr/>
          </a:p>
        </p:txBody>
      </p:sp>
      <p:sp>
        <p:nvSpPr>
          <p:cNvPr id="94" name="Google Shape;94;p16"/>
          <p:cNvSpPr/>
          <p:nvPr/>
        </p:nvSpPr>
        <p:spPr>
          <a:xfrm>
            <a:off x="155675" y="4656400"/>
            <a:ext cx="4890300" cy="351300"/>
          </a:xfrm>
          <a:prstGeom prst="wedgeRectCallout">
            <a:avLst>
              <a:gd name="adj1" fmla="val 27465"/>
              <a:gd name="adj2" fmla="val -207586"/>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a:latin typeface="Calibri"/>
                <a:ea typeface="Calibri"/>
                <a:cs typeface="Calibri"/>
                <a:sym typeface="Calibri"/>
              </a:rPr>
              <a:t>User selects specific county to show its data on </a:t>
            </a:r>
            <a:r>
              <a:rPr lang="en" b="1">
                <a:latin typeface="Calibri"/>
                <a:ea typeface="Calibri"/>
                <a:cs typeface="Calibri"/>
                <a:sym typeface="Calibri"/>
              </a:rPr>
              <a:t>Trend Graph.</a:t>
            </a:r>
            <a:r>
              <a:rPr lang="en">
                <a:latin typeface="Calibri"/>
                <a:ea typeface="Calibri"/>
                <a:cs typeface="Calibri"/>
                <a:sym typeface="Calibri"/>
              </a:rPr>
              <a:t> </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State View:</a:t>
            </a:r>
            <a:r>
              <a:rPr lang="en"/>
              <a:t> Shows Factors Associated with Mortality</a:t>
            </a:r>
            <a:endParaRPr/>
          </a:p>
        </p:txBody>
      </p:sp>
      <p:pic>
        <p:nvPicPr>
          <p:cNvPr id="100" name="Google Shape;100;p17"/>
          <p:cNvPicPr preferRelativeResize="0"/>
          <p:nvPr/>
        </p:nvPicPr>
        <p:blipFill rotWithShape="1">
          <a:blip r:embed="rId3">
            <a:alphaModFix/>
          </a:blip>
          <a:srcRect l="36326"/>
          <a:stretch/>
        </p:blipFill>
        <p:spPr>
          <a:xfrm>
            <a:off x="196575" y="712925"/>
            <a:ext cx="4375426" cy="4294773"/>
          </a:xfrm>
          <a:prstGeom prst="rect">
            <a:avLst/>
          </a:prstGeom>
          <a:noFill/>
          <a:ln w="9525" cap="flat" cmpd="sng">
            <a:solidFill>
              <a:schemeClr val="dk2"/>
            </a:solidFill>
            <a:prstDash val="solid"/>
            <a:round/>
            <a:headEnd type="none" w="sm" len="sm"/>
            <a:tailEnd type="none" w="sm" len="sm"/>
          </a:ln>
        </p:spPr>
      </p:pic>
      <p:sp>
        <p:nvSpPr>
          <p:cNvPr id="101" name="Google Shape;101;p17"/>
          <p:cNvSpPr/>
          <p:nvPr/>
        </p:nvSpPr>
        <p:spPr>
          <a:xfrm>
            <a:off x="4621550" y="1051853"/>
            <a:ext cx="3941700" cy="572700"/>
          </a:xfrm>
          <a:prstGeom prst="wedgeRectCallout">
            <a:avLst>
              <a:gd name="adj1" fmla="val -70749"/>
              <a:gd name="adj2" fmla="val 109481"/>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a:t>Hover on dot to see factor definition.</a:t>
            </a:r>
            <a:endParaRPr/>
          </a:p>
          <a:p>
            <a:pPr marL="0" lvl="0" indent="0" algn="l" rtl="0">
              <a:spcBef>
                <a:spcPts val="0"/>
              </a:spcBef>
              <a:spcAft>
                <a:spcPts val="0"/>
              </a:spcAft>
              <a:buNone/>
            </a:pPr>
            <a:r>
              <a:rPr lang="en"/>
              <a:t>Click on dot to see details in </a:t>
            </a:r>
            <a:r>
              <a:rPr lang="en" b="1"/>
              <a:t>Factor View.</a:t>
            </a:r>
            <a:r>
              <a:rPr lang="en"/>
              <a:t> </a:t>
            </a:r>
            <a:endParaRPr/>
          </a:p>
        </p:txBody>
      </p:sp>
      <p:sp>
        <p:nvSpPr>
          <p:cNvPr id="102" name="Google Shape;102;p17"/>
          <p:cNvSpPr/>
          <p:nvPr/>
        </p:nvSpPr>
        <p:spPr>
          <a:xfrm>
            <a:off x="335850" y="1807300"/>
            <a:ext cx="1748100" cy="1263900"/>
          </a:xfrm>
          <a:prstGeom prst="wedgeRectCallout">
            <a:avLst>
              <a:gd name="adj1" fmla="val 137454"/>
              <a:gd name="adj2" fmla="val -28990"/>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Positively-correlated factors are potential </a:t>
            </a:r>
            <a:r>
              <a:rPr lang="en" b="1" dirty="0">
                <a:latin typeface="Calibri"/>
                <a:ea typeface="Calibri"/>
                <a:cs typeface="Calibri"/>
                <a:sym typeface="Calibri"/>
              </a:rPr>
              <a:t>Destructive Determinants</a:t>
            </a:r>
            <a:r>
              <a:rPr lang="en" dirty="0">
                <a:latin typeface="Calibri"/>
                <a:ea typeface="Calibri"/>
                <a:cs typeface="Calibri"/>
                <a:sym typeface="Calibri"/>
              </a:rPr>
              <a:t> of mortality.</a:t>
            </a:r>
            <a:endParaRPr dirty="0">
              <a:latin typeface="Calibri"/>
              <a:ea typeface="Calibri"/>
              <a:cs typeface="Calibri"/>
              <a:sym typeface="Calibri"/>
            </a:endParaRPr>
          </a:p>
        </p:txBody>
      </p:sp>
      <p:sp>
        <p:nvSpPr>
          <p:cNvPr id="103" name="Google Shape;103;p17"/>
          <p:cNvSpPr txBox="1">
            <a:spLocks noGrp="1"/>
          </p:cNvSpPr>
          <p:nvPr>
            <p:ph type="body" idx="1"/>
          </p:nvPr>
        </p:nvSpPr>
        <p:spPr>
          <a:xfrm>
            <a:off x="4572000" y="1196487"/>
            <a:ext cx="39417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 sz="1400" dirty="0"/>
              <a:t>Performs association study by ordering counties </a:t>
            </a:r>
            <a:r>
              <a:rPr lang="en" sz="1400" b="1" dirty="0"/>
              <a:t>Risk Clusters</a:t>
            </a:r>
            <a:r>
              <a:rPr lang="en" sz="1400" dirty="0"/>
              <a:t> by 2015-2017 mortality rate, and computes Kendall Tau Correlation between </a:t>
            </a:r>
            <a:r>
              <a:rPr lang="en" sz="1400" b="1" dirty="0"/>
              <a:t>Factors</a:t>
            </a:r>
            <a:r>
              <a:rPr lang="en" sz="1400" dirty="0"/>
              <a:t> and </a:t>
            </a:r>
            <a:r>
              <a:rPr lang="en" sz="1400" b="1" dirty="0"/>
              <a:t>Risk Clusters</a:t>
            </a:r>
            <a:r>
              <a:rPr lang="en" sz="1400" dirty="0"/>
              <a:t>.  </a:t>
            </a:r>
            <a:endParaRPr sz="1400" dirty="0"/>
          </a:p>
          <a:p>
            <a:pPr marL="457200" lvl="0" indent="-317500" algn="l" rtl="0">
              <a:spcBef>
                <a:spcPts val="0"/>
              </a:spcBef>
              <a:spcAft>
                <a:spcPts val="0"/>
              </a:spcAft>
              <a:buSzPts val="1400"/>
              <a:buChar char="●"/>
            </a:pPr>
            <a:r>
              <a:rPr lang="en" sz="1400" dirty="0"/>
              <a:t>Reports top 15 significant (p-value &lt; .05) associated factors.</a:t>
            </a:r>
            <a:endParaRPr sz="1400" dirty="0"/>
          </a:p>
          <a:p>
            <a:pPr marL="457200" lvl="0" indent="-317500" algn="l" rtl="0">
              <a:spcBef>
                <a:spcPts val="0"/>
              </a:spcBef>
              <a:spcAft>
                <a:spcPts val="0"/>
              </a:spcAft>
              <a:buSzPts val="1400"/>
              <a:buChar char="●"/>
            </a:pPr>
            <a:r>
              <a:rPr lang="en" sz="1400" dirty="0"/>
              <a:t>Alternative analysis methods easily added to open source architecture.</a:t>
            </a:r>
            <a:endParaRPr sz="1400" dirty="0"/>
          </a:p>
          <a:p>
            <a:pPr marL="457200" lvl="0" indent="0" algn="l" rtl="0">
              <a:spcBef>
                <a:spcPts val="1600"/>
              </a:spcBef>
              <a:spcAft>
                <a:spcPts val="0"/>
              </a:spcAft>
              <a:buNone/>
            </a:pPr>
            <a:endParaRPr sz="1400" dirty="0"/>
          </a:p>
          <a:p>
            <a:pPr marL="457200" lvl="0" indent="0" algn="l" rtl="0">
              <a:spcBef>
                <a:spcPts val="1600"/>
              </a:spcBef>
              <a:spcAft>
                <a:spcPts val="1600"/>
              </a:spcAft>
              <a:buNone/>
            </a:pPr>
            <a:endParaRPr dirty="0"/>
          </a:p>
        </p:txBody>
      </p:sp>
      <p:sp>
        <p:nvSpPr>
          <p:cNvPr id="104" name="Google Shape;104;p17"/>
          <p:cNvSpPr/>
          <p:nvPr/>
        </p:nvSpPr>
        <p:spPr>
          <a:xfrm>
            <a:off x="210675" y="3492275"/>
            <a:ext cx="1748100" cy="1352400"/>
          </a:xfrm>
          <a:prstGeom prst="wedgeRectCallout">
            <a:avLst>
              <a:gd name="adj1" fmla="val 121680"/>
              <a:gd name="adj2" fmla="val 3494"/>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Negatively-correlated factors are potential </a:t>
            </a:r>
            <a:r>
              <a:rPr lang="en" b="1" dirty="0">
                <a:latin typeface="Calibri"/>
                <a:ea typeface="Calibri"/>
                <a:cs typeface="Calibri"/>
                <a:sym typeface="Calibri"/>
              </a:rPr>
              <a:t>Protective Determinants</a:t>
            </a:r>
            <a:r>
              <a:rPr lang="en" dirty="0">
                <a:latin typeface="Calibri"/>
                <a:ea typeface="Calibri"/>
                <a:cs typeface="Calibri"/>
                <a:sym typeface="Calibri"/>
              </a:rPr>
              <a:t> of mortality.</a:t>
            </a:r>
            <a:endParaRPr dirty="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18"/>
          <p:cNvPicPr preferRelativeResize="0"/>
          <p:nvPr/>
        </p:nvPicPr>
        <p:blipFill rotWithShape="1">
          <a:blip r:embed="rId3">
            <a:alphaModFix/>
          </a:blip>
          <a:srcRect/>
          <a:stretch/>
        </p:blipFill>
        <p:spPr>
          <a:xfrm>
            <a:off x="415625" y="997925"/>
            <a:ext cx="6145243" cy="3840777"/>
          </a:xfrm>
          <a:prstGeom prst="rect">
            <a:avLst/>
          </a:prstGeom>
          <a:noFill/>
          <a:ln w="9525" cap="flat" cmpd="sng">
            <a:solidFill>
              <a:schemeClr val="dk2"/>
            </a:solidFill>
            <a:prstDash val="solid"/>
            <a:round/>
            <a:headEnd type="none" w="sm" len="sm"/>
            <a:tailEnd type="none" w="sm" len="sm"/>
          </a:ln>
        </p:spPr>
      </p:pic>
      <p:sp>
        <p:nvSpPr>
          <p:cNvPr id="110" name="Google Shape;110;p18"/>
          <p:cNvSpPr txBox="1">
            <a:spLocks noGrp="1"/>
          </p:cNvSpPr>
          <p:nvPr>
            <p:ph type="title"/>
          </p:nvPr>
        </p:nvSpPr>
        <p:spPr>
          <a:xfrm>
            <a:off x="311700" y="140225"/>
            <a:ext cx="8406900" cy="8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Factor View:</a:t>
            </a:r>
            <a:r>
              <a:rPr lang="en"/>
              <a:t> Examines potential determinants</a:t>
            </a:r>
            <a:endParaRPr/>
          </a:p>
        </p:txBody>
      </p:sp>
      <p:sp>
        <p:nvSpPr>
          <p:cNvPr id="111" name="Google Shape;111;p18"/>
          <p:cNvSpPr/>
          <p:nvPr/>
        </p:nvSpPr>
        <p:spPr>
          <a:xfrm>
            <a:off x="6923925" y="679950"/>
            <a:ext cx="1839900" cy="697200"/>
          </a:xfrm>
          <a:prstGeom prst="wedgeRectCallout">
            <a:avLst>
              <a:gd name="adj1" fmla="val -135649"/>
              <a:gd name="adj2" fmla="val 60908"/>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Select</a:t>
            </a:r>
            <a:r>
              <a:rPr lang="en" b="1" dirty="0">
                <a:latin typeface="Calibri"/>
                <a:ea typeface="Calibri"/>
                <a:cs typeface="Calibri"/>
                <a:sym typeface="Calibri"/>
              </a:rPr>
              <a:t> Factor</a:t>
            </a:r>
            <a:r>
              <a:rPr lang="en" dirty="0">
                <a:latin typeface="Calibri"/>
                <a:ea typeface="Calibri"/>
                <a:cs typeface="Calibri"/>
                <a:sym typeface="Calibri"/>
              </a:rPr>
              <a:t> or click on dot in left column. </a:t>
            </a:r>
            <a:endParaRPr dirty="0">
              <a:latin typeface="Calibri"/>
              <a:ea typeface="Calibri"/>
              <a:cs typeface="Calibri"/>
              <a:sym typeface="Calibri"/>
            </a:endParaRPr>
          </a:p>
        </p:txBody>
      </p:sp>
      <p:sp>
        <p:nvSpPr>
          <p:cNvPr id="112" name="Google Shape;112;p18"/>
          <p:cNvSpPr/>
          <p:nvPr/>
        </p:nvSpPr>
        <p:spPr>
          <a:xfrm>
            <a:off x="6776925" y="1817825"/>
            <a:ext cx="2003400" cy="1185900"/>
          </a:xfrm>
          <a:prstGeom prst="wedgeRectCallout">
            <a:avLst>
              <a:gd name="adj1" fmla="val -94240"/>
              <a:gd name="adj2" fmla="val -6110"/>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Report on </a:t>
            </a:r>
            <a:r>
              <a:rPr lang="en" b="1" dirty="0">
                <a:latin typeface="Calibri"/>
                <a:ea typeface="Calibri"/>
                <a:cs typeface="Calibri"/>
                <a:sym typeface="Calibri"/>
              </a:rPr>
              <a:t>Factor</a:t>
            </a:r>
            <a:r>
              <a:rPr lang="en" dirty="0">
                <a:latin typeface="Calibri"/>
                <a:ea typeface="Calibri"/>
                <a:cs typeface="Calibri"/>
                <a:sym typeface="Calibri"/>
              </a:rPr>
              <a:t> with definitions, links to sources, correlation analysis results, and maps.</a:t>
            </a:r>
            <a:endParaRPr dirty="0">
              <a:latin typeface="Calibri"/>
              <a:ea typeface="Calibri"/>
              <a:cs typeface="Calibri"/>
              <a:sym typeface="Calibri"/>
            </a:endParaRPr>
          </a:p>
        </p:txBody>
      </p:sp>
      <p:sp>
        <p:nvSpPr>
          <p:cNvPr id="113" name="Google Shape;113;p18"/>
          <p:cNvSpPr/>
          <p:nvPr/>
        </p:nvSpPr>
        <p:spPr>
          <a:xfrm>
            <a:off x="208350" y="3073875"/>
            <a:ext cx="1675500" cy="1764900"/>
          </a:xfrm>
          <a:prstGeom prst="wedgeRectCallout">
            <a:avLst>
              <a:gd name="adj1" fmla="val 92034"/>
              <a:gd name="adj2" fmla="val -23466"/>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Scatter plot shows relationship between selected</a:t>
            </a:r>
            <a:r>
              <a:rPr lang="en" b="1" dirty="0">
                <a:latin typeface="Calibri"/>
                <a:ea typeface="Calibri"/>
                <a:cs typeface="Calibri"/>
                <a:sym typeface="Calibri"/>
              </a:rPr>
              <a:t> Factor</a:t>
            </a:r>
            <a:r>
              <a:rPr lang="en" dirty="0">
                <a:latin typeface="Calibri"/>
                <a:ea typeface="Calibri"/>
                <a:cs typeface="Calibri"/>
                <a:sym typeface="Calibri"/>
              </a:rPr>
              <a:t>, </a:t>
            </a:r>
            <a:r>
              <a:rPr lang="en" b="1" dirty="0">
                <a:latin typeface="Calibri"/>
                <a:ea typeface="Calibri"/>
                <a:cs typeface="Calibri"/>
                <a:sym typeface="Calibri"/>
              </a:rPr>
              <a:t>Risk Cluster </a:t>
            </a:r>
            <a:r>
              <a:rPr lang="en" dirty="0">
                <a:latin typeface="Calibri"/>
                <a:ea typeface="Calibri"/>
                <a:cs typeface="Calibri"/>
                <a:sym typeface="Calibri"/>
              </a:rPr>
              <a:t>and</a:t>
            </a:r>
            <a:r>
              <a:rPr lang="en" b="1" dirty="0">
                <a:latin typeface="Calibri"/>
                <a:ea typeface="Calibri"/>
                <a:cs typeface="Calibri"/>
                <a:sym typeface="Calibri"/>
              </a:rPr>
              <a:t> Mortality Rate</a:t>
            </a:r>
            <a:r>
              <a:rPr lang="en" dirty="0">
                <a:latin typeface="Calibri"/>
                <a:ea typeface="Calibri"/>
                <a:cs typeface="Calibri"/>
                <a:sym typeface="Calibri"/>
              </a:rPr>
              <a:t>. Dots represent counties. </a:t>
            </a:r>
            <a:endParaRPr dirty="0">
              <a:latin typeface="Calibri"/>
              <a:ea typeface="Calibri"/>
              <a:cs typeface="Calibri"/>
              <a:sym typeface="Calibri"/>
            </a:endParaRPr>
          </a:p>
        </p:txBody>
      </p:sp>
      <p:sp>
        <p:nvSpPr>
          <p:cNvPr id="114" name="Google Shape;114;p18"/>
          <p:cNvSpPr/>
          <p:nvPr/>
        </p:nvSpPr>
        <p:spPr>
          <a:xfrm>
            <a:off x="442950" y="1458000"/>
            <a:ext cx="1391400" cy="1356300"/>
          </a:xfrm>
          <a:prstGeom prst="wedgeRectCallout">
            <a:avLst>
              <a:gd name="adj1" fmla="val 130819"/>
              <a:gd name="adj2" fmla="val -2960"/>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Box plots show distribution within each cluster of the selected </a:t>
            </a:r>
            <a:r>
              <a:rPr lang="en" b="1" dirty="0">
                <a:latin typeface="Calibri"/>
                <a:ea typeface="Calibri"/>
                <a:cs typeface="Calibri"/>
                <a:sym typeface="Calibri"/>
              </a:rPr>
              <a:t>Factor</a:t>
            </a:r>
            <a:r>
              <a:rPr lang="en" dirty="0">
                <a:latin typeface="Calibri"/>
                <a:ea typeface="Calibri"/>
                <a:cs typeface="Calibri"/>
                <a:sym typeface="Calibri"/>
              </a:rPr>
              <a:t>.</a:t>
            </a:r>
            <a:endParaRPr dirty="0">
              <a:latin typeface="Calibri"/>
              <a:ea typeface="Calibri"/>
              <a:cs typeface="Calibri"/>
              <a:sym typeface="Calibri"/>
            </a:endParaRPr>
          </a:p>
        </p:txBody>
      </p:sp>
      <p:sp>
        <p:nvSpPr>
          <p:cNvPr id="115" name="Google Shape;115;p18"/>
          <p:cNvSpPr/>
          <p:nvPr/>
        </p:nvSpPr>
        <p:spPr>
          <a:xfrm>
            <a:off x="6878700" y="3672000"/>
            <a:ext cx="1839900" cy="977100"/>
          </a:xfrm>
          <a:prstGeom prst="wedgeRectCallout">
            <a:avLst>
              <a:gd name="adj1" fmla="val -129458"/>
              <a:gd name="adj2" fmla="val -9529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Select a county using dropdown or by clicking on any map.</a:t>
            </a:r>
            <a:endParaRPr dirty="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140225"/>
            <a:ext cx="8520600" cy="62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Implementation as Public Open Source Project </a:t>
            </a:r>
            <a:endParaRPr/>
          </a:p>
        </p:txBody>
      </p:sp>
      <p:sp>
        <p:nvSpPr>
          <p:cNvPr id="121" name="Google Shape;121;p19"/>
          <p:cNvSpPr txBox="1">
            <a:spLocks noGrp="1"/>
          </p:cNvSpPr>
          <p:nvPr>
            <p:ph type="body" idx="1"/>
          </p:nvPr>
        </p:nvSpPr>
        <p:spPr>
          <a:xfrm>
            <a:off x="311700" y="617366"/>
            <a:ext cx="6808800" cy="3339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Best-practice code and full documentation available on Github </a:t>
            </a:r>
            <a:endParaRPr dirty="0"/>
          </a:p>
          <a:p>
            <a:pPr marL="914400" lvl="1" indent="-317500" algn="l" rtl="0">
              <a:spcBef>
                <a:spcPts val="0"/>
              </a:spcBef>
              <a:spcAft>
                <a:spcPts val="0"/>
              </a:spcAft>
              <a:buSzPts val="1400"/>
              <a:buChar char="○"/>
            </a:pPr>
            <a:r>
              <a:rPr lang="en" dirty="0"/>
              <a:t>Implemented in open source R language and environment for statistical computing and graphics using standard packages. </a:t>
            </a:r>
            <a:endParaRPr dirty="0"/>
          </a:p>
          <a:p>
            <a:pPr marL="914400" lvl="1" indent="-317500" algn="l" rtl="0">
              <a:spcBef>
                <a:spcPts val="0"/>
              </a:spcBef>
              <a:spcAft>
                <a:spcPts val="0"/>
              </a:spcAft>
              <a:buSzPts val="1400"/>
              <a:buChar char="○"/>
            </a:pPr>
            <a:r>
              <a:rPr lang="en" dirty="0"/>
              <a:t>Can evolve to address feedback.</a:t>
            </a:r>
            <a:endParaRPr dirty="0"/>
          </a:p>
          <a:p>
            <a:pPr marL="457200" lvl="0" indent="-342900" algn="l" rtl="0">
              <a:spcBef>
                <a:spcPts val="0"/>
              </a:spcBef>
              <a:spcAft>
                <a:spcPts val="0"/>
              </a:spcAft>
              <a:buSzPts val="1800"/>
              <a:buChar char="●"/>
            </a:pPr>
            <a:r>
              <a:rPr lang="en" dirty="0"/>
              <a:t>Highly Interactive Design </a:t>
            </a:r>
            <a:endParaRPr dirty="0"/>
          </a:p>
          <a:p>
            <a:pPr marL="914400" lvl="1" indent="-317500" algn="l" rtl="0">
              <a:spcBef>
                <a:spcPts val="0"/>
              </a:spcBef>
              <a:spcAft>
                <a:spcPts val="0"/>
              </a:spcAft>
              <a:buSzPts val="1400"/>
              <a:buChar char="○"/>
            </a:pPr>
            <a:r>
              <a:rPr lang="en" sz="1400" dirty="0"/>
              <a:t>Combines R's Shiny platform with popular Javascript frameworks to provide a modern, highly interactive user experience.</a:t>
            </a:r>
            <a:endParaRPr sz="1400" dirty="0"/>
          </a:p>
          <a:p>
            <a:pPr marL="914400" lvl="1" indent="-317500" algn="l" rtl="0">
              <a:spcBef>
                <a:spcPts val="0"/>
              </a:spcBef>
              <a:spcAft>
                <a:spcPts val="0"/>
              </a:spcAft>
              <a:buSzPts val="1400"/>
              <a:buChar char="○"/>
            </a:pPr>
            <a:r>
              <a:rPr lang="en" dirty="0"/>
              <a:t>Phase 2 design based on Formal Usability Study (20+ users) and recommendations of advisory board of healthcare and design professionals.</a:t>
            </a:r>
            <a:endParaRPr dirty="0"/>
          </a:p>
          <a:p>
            <a:pPr marL="457200" lvl="0" indent="-342900" algn="l" rtl="0">
              <a:spcBef>
                <a:spcPts val="0"/>
              </a:spcBef>
              <a:spcAft>
                <a:spcPts val="0"/>
              </a:spcAft>
              <a:buSzPts val="1800"/>
              <a:buChar char="●"/>
            </a:pPr>
            <a:r>
              <a:rPr lang="en" dirty="0"/>
              <a:t>Easily Customized, Reusable, and Maintainable Framework</a:t>
            </a:r>
            <a:endParaRPr dirty="0"/>
          </a:p>
          <a:p>
            <a:pPr marL="914400" lvl="1" indent="-317500" algn="l" rtl="0">
              <a:spcBef>
                <a:spcPts val="0"/>
              </a:spcBef>
              <a:spcAft>
                <a:spcPts val="0"/>
              </a:spcAft>
              <a:buSzPts val="1400"/>
              <a:buChar char="○"/>
            </a:pPr>
            <a:r>
              <a:rPr lang="en" dirty="0"/>
              <a:t>App can evolve to include new data streams, analyses, visualization, and health care problems.</a:t>
            </a:r>
            <a:endParaRPr dirty="0"/>
          </a:p>
          <a:p>
            <a:pPr marL="457200" lvl="0" indent="-342900" algn="l" rtl="0">
              <a:spcBef>
                <a:spcPts val="0"/>
              </a:spcBef>
              <a:spcAft>
                <a:spcPts val="0"/>
              </a:spcAft>
              <a:buSzPts val="1800"/>
              <a:buChar char="●"/>
            </a:pPr>
            <a:r>
              <a:rPr lang="en" dirty="0"/>
              <a:t>Readily ingests reliable high-quality surveillance data from wonder.cdc.org and over 20 sources via CountyHealthRankings.org</a:t>
            </a:r>
            <a:endParaRPr dirty="0"/>
          </a:p>
        </p:txBody>
      </p:sp>
      <p:pic>
        <p:nvPicPr>
          <p:cNvPr id="122" name="Google Shape;122;p19"/>
          <p:cNvPicPr preferRelativeResize="0"/>
          <p:nvPr/>
        </p:nvPicPr>
        <p:blipFill>
          <a:blip r:embed="rId3">
            <a:alphaModFix/>
          </a:blip>
          <a:stretch>
            <a:fillRect/>
          </a:stretch>
        </p:blipFill>
        <p:spPr>
          <a:xfrm>
            <a:off x="7042225" y="567150"/>
            <a:ext cx="1871024" cy="26513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0"/>
          <p:cNvSpPr txBox="1">
            <a:spLocks noGrp="1"/>
          </p:cNvSpPr>
          <p:nvPr>
            <p:ph type="title"/>
          </p:nvPr>
        </p:nvSpPr>
        <p:spPr>
          <a:xfrm>
            <a:off x="311700" y="124125"/>
            <a:ext cx="8520600" cy="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Insights   </a:t>
            </a:r>
            <a:endParaRPr/>
          </a:p>
        </p:txBody>
      </p:sp>
      <p:sp>
        <p:nvSpPr>
          <p:cNvPr id="128" name="Google Shape;128;p20"/>
          <p:cNvSpPr txBox="1">
            <a:spLocks noGrp="1"/>
          </p:cNvSpPr>
          <p:nvPr>
            <p:ph type="body" idx="1"/>
          </p:nvPr>
        </p:nvSpPr>
        <p:spPr>
          <a:xfrm>
            <a:off x="311700" y="815050"/>
            <a:ext cx="8520600" cy="3541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dirty="0"/>
              <a:t>MortalityMinder documents the disturbing rise in </a:t>
            </a:r>
            <a:r>
              <a:rPr lang="en-US" sz="1400" dirty="0"/>
              <a:t>midlife</a:t>
            </a:r>
            <a:r>
              <a:rPr lang="en" sz="1400" dirty="0"/>
              <a:t> Deaths of Despair due to suicide, overdose, and self-harm and other national/regional increases in midlife mortality rates due to All Causes, Cancer, and Cardiovascular Disease. </a:t>
            </a:r>
            <a:endParaRPr sz="1400" dirty="0"/>
          </a:p>
          <a:p>
            <a:pPr marL="457200" lvl="0" indent="-317500" algn="l" rtl="0">
              <a:spcBef>
                <a:spcPts val="0"/>
              </a:spcBef>
              <a:spcAft>
                <a:spcPts val="0"/>
              </a:spcAft>
              <a:buSzPts val="1400"/>
              <a:buChar char="●"/>
            </a:pPr>
            <a:r>
              <a:rPr lang="en" sz="1400" dirty="0"/>
              <a:t>Highlights potential social determinants through statistical analysis of factors associated with disparities in regional trends in mortality rates.</a:t>
            </a:r>
            <a:endParaRPr sz="1400" dirty="0"/>
          </a:p>
          <a:p>
            <a:pPr marL="914400" lvl="1" indent="-317500" algn="l" rtl="0">
              <a:spcBef>
                <a:spcPts val="0"/>
              </a:spcBef>
              <a:spcAft>
                <a:spcPts val="0"/>
              </a:spcAft>
              <a:buSzPts val="1400"/>
              <a:buChar char="○"/>
            </a:pPr>
            <a:r>
              <a:rPr lang="en" dirty="0"/>
              <a:t>Provides county-level confirmation of trends and hypothesized causes.</a:t>
            </a:r>
            <a:endParaRPr dirty="0"/>
          </a:p>
          <a:p>
            <a:pPr marL="914400" lvl="1" indent="-317500" algn="l" rtl="0">
              <a:spcBef>
                <a:spcPts val="0"/>
              </a:spcBef>
              <a:spcAft>
                <a:spcPts val="0"/>
              </a:spcAft>
              <a:buSzPts val="1400"/>
              <a:buChar char="○"/>
            </a:pPr>
            <a:r>
              <a:rPr lang="en" dirty="0"/>
              <a:t>Insights can be used to create region-specific interventions and best practices.</a:t>
            </a:r>
            <a:endParaRPr dirty="0"/>
          </a:p>
          <a:p>
            <a:pPr marL="457200" lvl="0" indent="-317500" algn="l" rtl="0">
              <a:spcBef>
                <a:spcPts val="0"/>
              </a:spcBef>
              <a:spcAft>
                <a:spcPts val="0"/>
              </a:spcAft>
              <a:buSzPts val="1400"/>
              <a:buChar char="●"/>
            </a:pPr>
            <a:r>
              <a:rPr lang="en" sz="1400" dirty="0"/>
              <a:t>Confirms the </a:t>
            </a:r>
            <a:r>
              <a:rPr lang="en-US" sz="1400" dirty="0"/>
              <a:t>midlife</a:t>
            </a:r>
            <a:r>
              <a:rPr lang="en" sz="1400" dirty="0"/>
              <a:t> mortality rate increases in recent literature (e.g. Wolf and Schoomaker, JAMA 2019) but provides much greater insight into community-level variations and their associated factors to help determine remedies. </a:t>
            </a:r>
            <a:endParaRPr sz="1400" dirty="0"/>
          </a:p>
          <a:p>
            <a:pPr marL="457200" lvl="0" indent="-317500" algn="l" rtl="0">
              <a:spcBef>
                <a:spcPts val="0"/>
              </a:spcBef>
              <a:spcAft>
                <a:spcPts val="0"/>
              </a:spcAft>
              <a:buSzPts val="1400"/>
              <a:buChar char="●"/>
            </a:pPr>
            <a:r>
              <a:rPr lang="en" sz="1400" dirty="0"/>
              <a:t>Enables rigorous analysis of potential determinants of health by local, state, and national healthcare organizations to support development of programs, policies, and procedures to find and address unmet health care needs to improve longevity. </a:t>
            </a:r>
            <a:endParaRPr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1"/>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Tool Benefits </a:t>
            </a:r>
            <a:endParaRPr/>
          </a:p>
        </p:txBody>
      </p:sp>
      <p:sp>
        <p:nvSpPr>
          <p:cNvPr id="134" name="Google Shape;134;p21"/>
          <p:cNvSpPr txBox="1">
            <a:spLocks noGrp="1"/>
          </p:cNvSpPr>
          <p:nvPr>
            <p:ph type="body" idx="1"/>
          </p:nvPr>
        </p:nvSpPr>
        <p:spPr>
          <a:xfrm>
            <a:off x="311700" y="620850"/>
            <a:ext cx="8417700" cy="4238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Repeatability and Scalability:</a:t>
            </a:r>
            <a:endParaRPr sz="1400"/>
          </a:p>
          <a:p>
            <a:pPr marL="914400" lvl="1" indent="-317500" algn="l" rtl="0">
              <a:spcBef>
                <a:spcPts val="0"/>
              </a:spcBef>
              <a:spcAft>
                <a:spcPts val="0"/>
              </a:spcAft>
              <a:buSzPts val="1400"/>
              <a:buChar char="○"/>
            </a:pPr>
            <a:r>
              <a:rPr lang="en"/>
              <a:t>Analytical and visualization results are fully repeatable and reproducible, by cloning the GitHub code repository or by directly downloading results via the app.</a:t>
            </a:r>
            <a:endParaRPr/>
          </a:p>
          <a:p>
            <a:pPr marL="914400" lvl="1" indent="-317500" algn="l" rtl="0">
              <a:spcBef>
                <a:spcPts val="0"/>
              </a:spcBef>
              <a:spcAft>
                <a:spcPts val="0"/>
              </a:spcAft>
              <a:buSzPts val="1400"/>
              <a:buChar char="○"/>
            </a:pPr>
            <a:r>
              <a:rPr lang="en"/>
              <a:t>Users can get analyses at the National, State, and County levels. </a:t>
            </a:r>
            <a:endParaRPr/>
          </a:p>
          <a:p>
            <a:pPr marL="914400" lvl="1" indent="-317500" algn="l" rtl="0">
              <a:spcBef>
                <a:spcPts val="0"/>
              </a:spcBef>
              <a:spcAft>
                <a:spcPts val="0"/>
              </a:spcAft>
              <a:buSzPts val="1400"/>
              <a:buChar char="○"/>
            </a:pPr>
            <a:r>
              <a:rPr lang="en"/>
              <a:t>The app will scale based on the hosting resources available. It was developed, tested and hosted for the competition on multi-core servers, but performs well on personal machines. </a:t>
            </a:r>
            <a:endParaRPr/>
          </a:p>
          <a:p>
            <a:pPr marL="914400" lvl="1" indent="-317500" algn="l" rtl="0">
              <a:spcBef>
                <a:spcPts val="0"/>
              </a:spcBef>
              <a:spcAft>
                <a:spcPts val="0"/>
              </a:spcAft>
              <a:buSzPts val="1400"/>
              <a:buChar char="○"/>
            </a:pPr>
            <a:r>
              <a:rPr lang="en"/>
              <a:t>Similar apps could be developed for  other health trends and associated social determinants by adding data sources. </a:t>
            </a:r>
            <a:endParaRPr/>
          </a:p>
          <a:p>
            <a:pPr marL="457200" lvl="0" indent="-317500" algn="l" rtl="0">
              <a:spcBef>
                <a:spcPts val="0"/>
              </a:spcBef>
              <a:spcAft>
                <a:spcPts val="0"/>
              </a:spcAft>
              <a:buSzPts val="1400"/>
              <a:buChar char="●"/>
            </a:pPr>
            <a:r>
              <a:rPr lang="en" sz="1400"/>
              <a:t>Future Deployment:</a:t>
            </a:r>
            <a:endParaRPr sz="1400"/>
          </a:p>
          <a:p>
            <a:pPr marL="914400" lvl="1" indent="-317500" algn="l" rtl="0">
              <a:spcBef>
                <a:spcPts val="0"/>
              </a:spcBef>
              <a:spcAft>
                <a:spcPts val="0"/>
              </a:spcAft>
              <a:buSzPts val="1400"/>
              <a:buChar char="○"/>
            </a:pPr>
            <a:r>
              <a:rPr lang="en"/>
              <a:t>MortalityMinder is currently hosted on a virtual server at Rensselaer and at Shinyapps.io. </a:t>
            </a:r>
            <a:endParaRPr/>
          </a:p>
          <a:p>
            <a:pPr marL="914400" lvl="1" indent="-317500" algn="l" rtl="0">
              <a:spcBef>
                <a:spcPts val="0"/>
              </a:spcBef>
              <a:spcAft>
                <a:spcPts val="0"/>
              </a:spcAft>
              <a:buSzPts val="1400"/>
              <a:buChar char="○"/>
            </a:pPr>
            <a:r>
              <a:rPr lang="en"/>
              <a:t>MortalityMinder continues as an open source project dedicated to improving life expectancy in the United States. </a:t>
            </a:r>
            <a:endParaRPr/>
          </a:p>
          <a:p>
            <a:pPr marL="914400" lvl="1" indent="-317500" algn="l" rtl="0">
              <a:spcBef>
                <a:spcPts val="0"/>
              </a:spcBef>
              <a:spcAft>
                <a:spcPts val="0"/>
              </a:spcAft>
              <a:buSzPts val="1400"/>
              <a:buChar char="○"/>
            </a:pPr>
            <a:r>
              <a:rPr lang="en"/>
              <a:t>The innovative visualizations and analytics in MortalityMinder can be customized and/or incorporated into other applications by using the provided code.   </a:t>
            </a:r>
            <a:endParaRPr/>
          </a:p>
          <a:p>
            <a:pPr marL="914400" lvl="1" indent="-317500" algn="l" rtl="0">
              <a:spcBef>
                <a:spcPts val="0"/>
              </a:spcBef>
              <a:spcAft>
                <a:spcPts val="0"/>
              </a:spcAft>
              <a:buSzPts val="1400"/>
              <a:buChar char="○"/>
            </a:pPr>
            <a:r>
              <a:rPr lang="en"/>
              <a:t>App is designed for use on laptops and monitors. Mobile devices are left as future work. </a:t>
            </a:r>
            <a:endParaRPr/>
          </a:p>
          <a:p>
            <a:pPr marL="914400" lvl="1" indent="-317500" algn="l" rtl="0">
              <a:spcBef>
                <a:spcPts val="0"/>
              </a:spcBef>
              <a:spcAft>
                <a:spcPts val="0"/>
              </a:spcAft>
              <a:buSzPts val="1400"/>
              <a:buFont typeface="Calibri"/>
              <a:buChar char="○"/>
            </a:pPr>
            <a:r>
              <a:rPr lang="en"/>
              <a:t>Long-term plans include expanding analytic methods, exploratory capabilities, and user experience.</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1267</Words>
  <Application>Microsoft Office PowerPoint</Application>
  <PresentationFormat>全屏显示(16:9)</PresentationFormat>
  <Paragraphs>84</Paragraphs>
  <Slides>10</Slides>
  <Notes>10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10</vt:i4>
      </vt:variant>
    </vt:vector>
  </HeadingPairs>
  <TitlesOfParts>
    <vt:vector size="13" baseType="lpstr">
      <vt:lpstr>Arial</vt:lpstr>
      <vt:lpstr>Calibri</vt:lpstr>
      <vt:lpstr>Simple Light</vt:lpstr>
      <vt:lpstr>PowerPoint 演示文稿</vt:lpstr>
      <vt:lpstr>National View reveals national and  state mortality trends through time</vt:lpstr>
      <vt:lpstr>Mortality Rate Data from Wonder.CDC.org  from 2000-2017 </vt:lpstr>
      <vt:lpstr>State View: Summarizes within state mortality disparities</vt:lpstr>
      <vt:lpstr>State View: Shows Factors Associated with Mortality</vt:lpstr>
      <vt:lpstr>Factor View: Examines potential determinants</vt:lpstr>
      <vt:lpstr>Implementation as Public Open Source Project </vt:lpstr>
      <vt:lpstr>Insights   </vt:lpstr>
      <vt:lpstr>Tool Benefits </vt:lpstr>
      <vt:lpstr>Further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Sitong Liu</cp:lastModifiedBy>
  <cp:revision>3</cp:revision>
  <dcterms:modified xsi:type="dcterms:W3CDTF">2019-12-11T17:18:36Z</dcterms:modified>
</cp:coreProperties>
</file>